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IBM Plex Sans"/>
      <p:regular r:id="rId17"/>
      <p:bold r:id="rId18"/>
      <p:italic r:id="rId19"/>
      <p:boldItalic r:id="rId20"/>
    </p:embeddedFont>
    <p:embeddedFont>
      <p:font typeface="IBM Plex Serif"/>
      <p:regular r:id="rId21"/>
      <p:bold r:id="rId22"/>
      <p:italic r:id="rId23"/>
      <p:boldItalic r:id="rId24"/>
    </p:embeddedFont>
    <p:embeddedFont>
      <p:font typeface="Proxima Nova Extrabold"/>
      <p:bold r:id="rId25"/>
    </p:embeddedFont>
    <p:embeddedFont>
      <p:font typeface="IBM Plex Mon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F6D186-3C43-4CB6-A10F-A62AFAF4C78B}">
  <a:tblStyle styleId="{34F6D186-3C43-4CB6-A10F-A62AFAF4C78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BMPlexSans-boldItalic.fntdata"/><Relationship Id="rId22" Type="http://schemas.openxmlformats.org/officeDocument/2006/relationships/font" Target="fonts/IBMPlexSerif-bold.fntdata"/><Relationship Id="rId21" Type="http://schemas.openxmlformats.org/officeDocument/2006/relationships/font" Target="fonts/IBMPlexSerif-regular.fntdata"/><Relationship Id="rId24" Type="http://schemas.openxmlformats.org/officeDocument/2006/relationships/font" Target="fonts/IBMPlexSerif-boldItalic.fntdata"/><Relationship Id="rId23" Type="http://schemas.openxmlformats.org/officeDocument/2006/relationships/font" Target="fonts/IBMPlexSerif-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IBMPlexMono-regular.fntdata"/><Relationship Id="rId25" Type="http://schemas.openxmlformats.org/officeDocument/2006/relationships/font" Target="fonts/ProximaNovaExtrabold-bold.fntdata"/><Relationship Id="rId28" Type="http://schemas.openxmlformats.org/officeDocument/2006/relationships/font" Target="fonts/IBMPlexMono-italic.fntdata"/><Relationship Id="rId27" Type="http://schemas.openxmlformats.org/officeDocument/2006/relationships/font" Target="fonts/IBMPlexMon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IBMPlexMon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IBMPlexSans-regular.fntdata"/><Relationship Id="rId16" Type="http://schemas.openxmlformats.org/officeDocument/2006/relationships/slide" Target="slides/slide10.xml"/><Relationship Id="rId19" Type="http://schemas.openxmlformats.org/officeDocument/2006/relationships/font" Target="fonts/IBMPlexSans-italic.fntdata"/><Relationship Id="rId18" Type="http://schemas.openxmlformats.org/officeDocument/2006/relationships/font" Target="fonts/IBMPlex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53411b4fb8_2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353411b4fb8_2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53411b4fb8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53411b4fb8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53411b4fb8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353411b4fb8_2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53411b4fb8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353411b4fb8_2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3411b4fb8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353411b4fb8_2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53411b4fb8_2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353411b4fb8_2_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3411b4fb8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353411b4fb8_2_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3411b4fb8_2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353411b4fb8_2_4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3411b4fb8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53411b4fb8_3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53411b4fb8_2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53411b4fb8_2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2.png"/><Relationship Id="rId11" Type="http://schemas.openxmlformats.org/officeDocument/2006/relationships/image" Target="../media/image22.png"/><Relationship Id="rId10" Type="http://schemas.openxmlformats.org/officeDocument/2006/relationships/image" Target="../media/image16.png"/><Relationship Id="rId9"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18.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gif"/><Relationship Id="rId4"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53" name="Shape 53"/>
        <p:cNvGrpSpPr/>
        <p:nvPr/>
      </p:nvGrpSpPr>
      <p:grpSpPr>
        <a:xfrm>
          <a:off x="0" y="0"/>
          <a:ext cx="0" cy="0"/>
          <a:chOff x="0" y="0"/>
          <a:chExt cx="0" cy="0"/>
        </a:xfrm>
      </p:grpSpPr>
      <p:cxnSp>
        <p:nvCxnSpPr>
          <p:cNvPr id="54" name="Google Shape;54;p13"/>
          <p:cNvCxnSpPr/>
          <p:nvPr/>
        </p:nvCxnSpPr>
        <p:spPr>
          <a:xfrm>
            <a:off x="514350" y="504825"/>
            <a:ext cx="5086200" cy="9600"/>
          </a:xfrm>
          <a:prstGeom prst="straightConnector1">
            <a:avLst/>
          </a:prstGeom>
          <a:noFill/>
          <a:ln cap="flat" cmpd="sng" w="19050">
            <a:solidFill>
              <a:srgbClr val="353824"/>
            </a:solidFill>
            <a:prstDash val="solid"/>
            <a:round/>
            <a:headEnd len="sm" w="sm" type="none"/>
            <a:tailEnd len="sm" w="sm" type="none"/>
          </a:ln>
        </p:spPr>
      </p:cxnSp>
      <p:sp>
        <p:nvSpPr>
          <p:cNvPr id="55" name="Google Shape;55;p13"/>
          <p:cNvSpPr/>
          <p:nvPr/>
        </p:nvSpPr>
        <p:spPr>
          <a:xfrm rot="-5400000">
            <a:off x="478300" y="698800"/>
            <a:ext cx="304956" cy="232876"/>
          </a:xfrm>
          <a:custGeom>
            <a:rect b="b" l="l" r="r" t="t"/>
            <a:pathLst>
              <a:path extrusionOk="0" h="465751" w="609911">
                <a:moveTo>
                  <a:pt x="0" y="0"/>
                </a:moveTo>
                <a:lnTo>
                  <a:pt x="609911" y="0"/>
                </a:lnTo>
                <a:lnTo>
                  <a:pt x="609911" y="465750"/>
                </a:lnTo>
                <a:lnTo>
                  <a:pt x="0" y="465750"/>
                </a:lnTo>
                <a:lnTo>
                  <a:pt x="0" y="0"/>
                </a:lnTo>
                <a:close/>
              </a:path>
            </a:pathLst>
          </a:custGeom>
          <a:blipFill rotWithShape="1">
            <a:blip r:embed="rId3">
              <a:alphaModFix/>
            </a:blip>
            <a:stretch>
              <a:fillRect b="0" l="0" r="0" t="0"/>
            </a:stretch>
          </a:blipFill>
          <a:ln>
            <a:noFill/>
          </a:ln>
        </p:spPr>
      </p:sp>
      <p:sp>
        <p:nvSpPr>
          <p:cNvPr id="56" name="Google Shape;56;p13"/>
          <p:cNvSpPr txBox="1"/>
          <p:nvPr/>
        </p:nvSpPr>
        <p:spPr>
          <a:xfrm>
            <a:off x="361100" y="1352708"/>
            <a:ext cx="5086200" cy="2438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 sz="5700">
                <a:solidFill>
                  <a:srgbClr val="353824"/>
                </a:solidFill>
                <a:latin typeface="IBM Plex Serif"/>
                <a:ea typeface="IBM Plex Serif"/>
                <a:cs typeface="IBM Plex Serif"/>
                <a:sym typeface="IBM Plex Serif"/>
              </a:rPr>
              <a:t>82 Below:</a:t>
            </a:r>
            <a:endParaRPr sz="5700">
              <a:solidFill>
                <a:srgbClr val="353824"/>
              </a:solidFill>
              <a:latin typeface="IBM Plex Serif"/>
              <a:ea typeface="IBM Plex Serif"/>
              <a:cs typeface="IBM Plex Serif"/>
              <a:sym typeface="IBM Plex Serif"/>
            </a:endParaRPr>
          </a:p>
          <a:p>
            <a:pPr indent="0" lvl="0" marL="0" marR="0" rtl="0" algn="l">
              <a:lnSpc>
                <a:spcPct val="80000"/>
              </a:lnSpc>
              <a:spcBef>
                <a:spcPts val="0"/>
              </a:spcBef>
              <a:spcAft>
                <a:spcPts val="0"/>
              </a:spcAft>
              <a:buNone/>
            </a:pPr>
            <a:r>
              <a:t/>
            </a:r>
            <a:endParaRPr sz="2400">
              <a:solidFill>
                <a:srgbClr val="353824"/>
              </a:solidFill>
              <a:latin typeface="IBM Plex Serif"/>
              <a:ea typeface="IBM Plex Serif"/>
              <a:cs typeface="IBM Plex Serif"/>
              <a:sym typeface="IBM Plex Serif"/>
            </a:endParaRPr>
          </a:p>
          <a:p>
            <a:pPr indent="0" lvl="0" marL="0" marR="0" rtl="0" algn="l">
              <a:lnSpc>
                <a:spcPct val="80000"/>
              </a:lnSpc>
              <a:spcBef>
                <a:spcPts val="0"/>
              </a:spcBef>
              <a:spcAft>
                <a:spcPts val="0"/>
              </a:spcAft>
              <a:buNone/>
            </a:pPr>
            <a:r>
              <a:rPr lang="en" sz="3900">
                <a:solidFill>
                  <a:srgbClr val="353824"/>
                </a:solidFill>
                <a:latin typeface="IBM Plex Serif"/>
                <a:ea typeface="IBM Plex Serif"/>
                <a:cs typeface="IBM Plex Serif"/>
                <a:sym typeface="IBM Plex Serif"/>
              </a:rPr>
              <a:t>Visualizing Lead Service Lines and Lead Risk in Chicago</a:t>
            </a:r>
            <a:endParaRPr sz="3900">
              <a:solidFill>
                <a:srgbClr val="353824"/>
              </a:solidFill>
              <a:latin typeface="IBM Plex Serif"/>
              <a:ea typeface="IBM Plex Serif"/>
              <a:cs typeface="IBM Plex Serif"/>
              <a:sym typeface="IBM Plex Serif"/>
            </a:endParaRPr>
          </a:p>
        </p:txBody>
      </p:sp>
      <p:sp>
        <p:nvSpPr>
          <p:cNvPr id="57" name="Google Shape;57;p13"/>
          <p:cNvSpPr txBox="1"/>
          <p:nvPr/>
        </p:nvSpPr>
        <p:spPr>
          <a:xfrm>
            <a:off x="715496" y="4432350"/>
            <a:ext cx="7713000" cy="1692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lang="en" sz="1100">
                <a:solidFill>
                  <a:srgbClr val="353824"/>
                </a:solidFill>
                <a:latin typeface="IBM Plex Sans"/>
                <a:ea typeface="IBM Plex Sans"/>
                <a:cs typeface="IBM Plex Sans"/>
                <a:sym typeface="IBM Plex Sans"/>
              </a:rPr>
              <a:t>82 Below:</a:t>
            </a:r>
            <a:r>
              <a:rPr b="1" lang="en" sz="1100">
                <a:solidFill>
                  <a:srgbClr val="353824"/>
                </a:solidFill>
                <a:latin typeface="IBM Plex Sans"/>
                <a:ea typeface="IBM Plex Sans"/>
                <a:cs typeface="IBM Plex Sans"/>
                <a:sym typeface="IBM Plex Sans"/>
              </a:rPr>
              <a:t> Obaid Bin-Mahfoudh, Sebastian Buzenas, Gavin Coffer, Pranav Kuchibhotla, Thailer Simmons</a:t>
            </a:r>
            <a:r>
              <a:rPr lang="en" sz="1100">
                <a:solidFill>
                  <a:srgbClr val="353824"/>
                </a:solidFill>
                <a:latin typeface="IBM Plex Sans"/>
                <a:ea typeface="IBM Plex Sans"/>
                <a:cs typeface="IBM Plex Sans"/>
                <a:sym typeface="IBM Plex Sans"/>
              </a:rPr>
              <a:t> </a:t>
            </a:r>
            <a:endParaRPr sz="700"/>
          </a:p>
        </p:txBody>
      </p:sp>
      <p:sp>
        <p:nvSpPr>
          <p:cNvPr id="58" name="Google Shape;58;p13"/>
          <p:cNvSpPr txBox="1"/>
          <p:nvPr/>
        </p:nvSpPr>
        <p:spPr>
          <a:xfrm>
            <a:off x="4107947" y="662755"/>
            <a:ext cx="1492500" cy="169200"/>
          </a:xfrm>
          <a:prstGeom prst="rect">
            <a:avLst/>
          </a:prstGeom>
          <a:noFill/>
          <a:ln>
            <a:noFill/>
          </a:ln>
        </p:spPr>
        <p:txBody>
          <a:bodyPr anchorCtr="0" anchor="t" bIns="0" lIns="0" spcFirstLastPara="1" rIns="0" wrap="square" tIns="0">
            <a:spAutoFit/>
          </a:bodyPr>
          <a:lstStyle/>
          <a:p>
            <a:pPr indent="0" lvl="0" marL="0" marR="0" rtl="0" algn="r">
              <a:lnSpc>
                <a:spcPct val="130013"/>
              </a:lnSpc>
              <a:spcBef>
                <a:spcPts val="0"/>
              </a:spcBef>
              <a:spcAft>
                <a:spcPts val="0"/>
              </a:spcAft>
              <a:buNone/>
            </a:pPr>
            <a:r>
              <a:rPr lang="en" sz="1100">
                <a:solidFill>
                  <a:srgbClr val="353824"/>
                </a:solidFill>
                <a:latin typeface="IBM Plex Sans"/>
                <a:ea typeface="IBM Plex Sans"/>
                <a:cs typeface="IBM Plex Sans"/>
                <a:sym typeface="IBM Plex Sans"/>
              </a:rPr>
              <a:t>May 2025</a:t>
            </a:r>
            <a:endParaRPr sz="700"/>
          </a:p>
        </p:txBody>
      </p:sp>
      <p:pic>
        <p:nvPicPr>
          <p:cNvPr id="59" name="Google Shape;59;p13" title="logo.png"/>
          <p:cNvPicPr preferRelativeResize="0"/>
          <p:nvPr/>
        </p:nvPicPr>
        <p:blipFill>
          <a:blip r:embed="rId4">
            <a:alphaModFix/>
          </a:blip>
          <a:stretch>
            <a:fillRect/>
          </a:stretch>
        </p:blipFill>
        <p:spPr>
          <a:xfrm>
            <a:off x="5394025" y="1215575"/>
            <a:ext cx="3251625" cy="2438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FF8E07"/>
                </a:solidFill>
                <a:latin typeface="Proxima Nova Extrabold"/>
                <a:ea typeface="Proxima Nova Extrabold"/>
                <a:cs typeface="Proxima Nova Extrabold"/>
                <a:sym typeface="Proxima Nova Extrabold"/>
              </a:rPr>
              <a:t>Animated 30-Day Rolling Lead Exposure Levels (ZIP Code-wise)</a:t>
            </a:r>
            <a:endParaRPr>
              <a:solidFill>
                <a:srgbClr val="FF8E07"/>
              </a:solidFill>
              <a:latin typeface="Proxima Nova Extrabold"/>
              <a:ea typeface="Proxima Nova Extrabold"/>
              <a:cs typeface="Proxima Nova Extrabold"/>
              <a:sym typeface="Proxima Nova Extrabold"/>
            </a:endParaRPr>
          </a:p>
          <a:p>
            <a:pPr indent="0" lvl="0" marL="0" rtl="0" algn="l">
              <a:spcBef>
                <a:spcPts val="0"/>
              </a:spcBef>
              <a:spcAft>
                <a:spcPts val="0"/>
              </a:spcAft>
              <a:buClr>
                <a:schemeClr val="dk1"/>
              </a:buClr>
              <a:buSzPct val="39285"/>
              <a:buFont typeface="Arial"/>
              <a:buNone/>
            </a:pPr>
            <a:r>
              <a:t/>
            </a:r>
            <a:endParaRPr>
              <a:solidFill>
                <a:srgbClr val="FF8E07"/>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solidFill>
                <a:srgbClr val="FF8E07"/>
              </a:solidFill>
              <a:latin typeface="Proxima Nova Extrabold"/>
              <a:ea typeface="Proxima Nova Extrabold"/>
              <a:cs typeface="Proxima Nova Extrabold"/>
              <a:sym typeface="Proxima Nova Extrabold"/>
            </a:endParaRPr>
          </a:p>
        </p:txBody>
      </p:sp>
      <p:sp>
        <p:nvSpPr>
          <p:cNvPr id="206" name="Google Shape;206;p22"/>
          <p:cNvSpPr txBox="1"/>
          <p:nvPr>
            <p:ph idx="1" type="body"/>
          </p:nvPr>
        </p:nvSpPr>
        <p:spPr>
          <a:xfrm>
            <a:off x="311700" y="1404025"/>
            <a:ext cx="4482300" cy="3165000"/>
          </a:xfrm>
          <a:prstGeom prst="rect">
            <a:avLst/>
          </a:prstGeom>
        </p:spPr>
        <p:txBody>
          <a:bodyPr anchorCtr="0" anchor="t" bIns="91425" lIns="91425" spcFirstLastPara="1" rIns="91425" wrap="square" tIns="91425">
            <a:normAutofit/>
          </a:bodyPr>
          <a:lstStyle/>
          <a:p>
            <a:pPr indent="-311150" lvl="0" marL="457200" rtl="0" algn="l">
              <a:spcBef>
                <a:spcPts val="1400"/>
              </a:spcBef>
              <a:spcAft>
                <a:spcPts val="0"/>
              </a:spcAft>
              <a:buClr>
                <a:schemeClr val="dk1"/>
              </a:buClr>
              <a:buSzPts val="1300"/>
              <a:buChar char="●"/>
            </a:pPr>
            <a:r>
              <a:rPr lang="en" sz="1300">
                <a:solidFill>
                  <a:schemeClr val="dk1"/>
                </a:solidFill>
              </a:rPr>
              <a:t>This animation shows the 90th percentile of lead levels using a 30-day rolling window for each Chicago ZIP code.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For each day, it looks at lead samples from the previous 30 days to highlight unusually high contamination levels.</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rgbClr val="FF0000"/>
                </a:solidFill>
              </a:rPr>
              <a:t>Darker red</a:t>
            </a:r>
            <a:r>
              <a:rPr lang="en" sz="1300">
                <a:solidFill>
                  <a:schemeClr val="dk1"/>
                </a:solidFill>
              </a:rPr>
              <a:t> = higher lead risk</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rgbClr val="999999"/>
                </a:solidFill>
              </a:rPr>
              <a:t>Grey </a:t>
            </a:r>
            <a:r>
              <a:rPr lang="en" sz="1300">
                <a:solidFill>
                  <a:schemeClr val="dk1"/>
                </a:solidFill>
              </a:rPr>
              <a:t>= not enough data</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Lead risk rises in </a:t>
            </a:r>
            <a:r>
              <a:rPr b="1" lang="en" sz="1300">
                <a:solidFill>
                  <a:srgbClr val="FF0000"/>
                </a:solidFill>
              </a:rPr>
              <a:t>summer </a:t>
            </a:r>
            <a:r>
              <a:rPr lang="en" sz="1300">
                <a:solidFill>
                  <a:schemeClr val="dk1"/>
                </a:solidFill>
              </a:rPr>
              <a:t>and drops in </a:t>
            </a:r>
            <a:r>
              <a:rPr b="1" lang="en" sz="1300">
                <a:solidFill>
                  <a:srgbClr val="FFD966"/>
                </a:solidFill>
              </a:rPr>
              <a:t>winter</a:t>
            </a:r>
            <a:r>
              <a:rPr lang="en" sz="1300">
                <a:solidFill>
                  <a:schemeClr val="dk1"/>
                </a:solidFill>
              </a:rPr>
              <a:t>, revealing clear seasonal patterns.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This helps pinpoint when and where lead exposure risk rises.</a:t>
            </a:r>
            <a:endParaRPr sz="1300">
              <a:solidFill>
                <a:schemeClr val="dk1"/>
              </a:solidFill>
            </a:endParaRPr>
          </a:p>
        </p:txBody>
      </p:sp>
      <p:pic>
        <p:nvPicPr>
          <p:cNvPr id="207" name="Google Shape;207;p22"/>
          <p:cNvPicPr preferRelativeResize="0"/>
          <p:nvPr/>
        </p:nvPicPr>
        <p:blipFill rotWithShape="1">
          <a:blip r:embed="rId3">
            <a:alphaModFix/>
          </a:blip>
          <a:srcRect b="0" l="22100" r="0" t="0"/>
          <a:stretch/>
        </p:blipFill>
        <p:spPr>
          <a:xfrm>
            <a:off x="4680900" y="880100"/>
            <a:ext cx="4151400" cy="4263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63" name="Shape 63"/>
        <p:cNvGrpSpPr/>
        <p:nvPr/>
      </p:nvGrpSpPr>
      <p:grpSpPr>
        <a:xfrm>
          <a:off x="0" y="0"/>
          <a:ext cx="0" cy="0"/>
          <a:chOff x="0" y="0"/>
          <a:chExt cx="0" cy="0"/>
        </a:xfrm>
      </p:grpSpPr>
      <p:cxnSp>
        <p:nvCxnSpPr>
          <p:cNvPr id="64" name="Google Shape;64;p14"/>
          <p:cNvCxnSpPr/>
          <p:nvPr/>
        </p:nvCxnSpPr>
        <p:spPr>
          <a:xfrm>
            <a:off x="514350" y="504825"/>
            <a:ext cx="8115300" cy="9600"/>
          </a:xfrm>
          <a:prstGeom prst="straightConnector1">
            <a:avLst/>
          </a:prstGeom>
          <a:noFill/>
          <a:ln cap="flat" cmpd="sng" w="19050">
            <a:solidFill>
              <a:srgbClr val="F5F3EB"/>
            </a:solidFill>
            <a:prstDash val="solid"/>
            <a:round/>
            <a:headEnd len="sm" w="sm" type="none"/>
            <a:tailEnd len="sm" w="sm" type="none"/>
          </a:ln>
        </p:spPr>
      </p:cxnSp>
      <p:sp>
        <p:nvSpPr>
          <p:cNvPr id="65" name="Google Shape;65;p14"/>
          <p:cNvSpPr txBox="1"/>
          <p:nvPr/>
        </p:nvSpPr>
        <p:spPr>
          <a:xfrm>
            <a:off x="514350" y="847415"/>
            <a:ext cx="4475700" cy="8127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2400">
                <a:solidFill>
                  <a:srgbClr val="F5F3EB"/>
                </a:solidFill>
                <a:latin typeface="IBM Plex Serif"/>
                <a:ea typeface="IBM Plex Serif"/>
                <a:cs typeface="IBM Plex Serif"/>
                <a:sym typeface="IBM Plex Serif"/>
              </a:rPr>
              <a:t>What is Happening in Chicago’s Pipes?</a:t>
            </a:r>
            <a:endParaRPr sz="100"/>
          </a:p>
        </p:txBody>
      </p:sp>
      <p:sp>
        <p:nvSpPr>
          <p:cNvPr id="66" name="Google Shape;66;p14"/>
          <p:cNvSpPr txBox="1"/>
          <p:nvPr/>
        </p:nvSpPr>
        <p:spPr>
          <a:xfrm>
            <a:off x="475325" y="1913163"/>
            <a:ext cx="3930600" cy="69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500">
                <a:solidFill>
                  <a:srgbClr val="F5F3EB"/>
                </a:solidFill>
                <a:latin typeface="IBM Plex Sans"/>
                <a:ea typeface="IBM Plex Sans"/>
                <a:cs typeface="IBM Plex Sans"/>
                <a:sym typeface="IBM Plex Sans"/>
              </a:rPr>
              <a:t>The city of Chicago is estimated to contain over 400,000 lead service lines- more than any other city in the U.S.</a:t>
            </a:r>
            <a:endParaRPr sz="700"/>
          </a:p>
        </p:txBody>
      </p:sp>
      <p:sp>
        <p:nvSpPr>
          <p:cNvPr id="67" name="Google Shape;67;p14"/>
          <p:cNvSpPr txBox="1"/>
          <p:nvPr/>
        </p:nvSpPr>
        <p:spPr>
          <a:xfrm>
            <a:off x="514350" y="2962413"/>
            <a:ext cx="4057800" cy="1723800"/>
          </a:xfrm>
          <a:prstGeom prst="rect">
            <a:avLst/>
          </a:prstGeom>
          <a:noFill/>
          <a:ln>
            <a:noFill/>
          </a:ln>
        </p:spPr>
        <p:txBody>
          <a:bodyPr anchorCtr="0" anchor="t" bIns="0" lIns="0" spcFirstLastPara="1" rIns="0" wrap="square" tIns="0">
            <a:spAutoFit/>
          </a:bodyPr>
          <a:lstStyle/>
          <a:p>
            <a:pPr indent="-152400" lvl="1" marL="304800" marR="0" rtl="0" algn="l">
              <a:lnSpc>
                <a:spcPct val="100000"/>
              </a:lnSpc>
              <a:spcBef>
                <a:spcPts val="0"/>
              </a:spcBef>
              <a:spcAft>
                <a:spcPts val="0"/>
              </a:spcAft>
              <a:buClr>
                <a:srgbClr val="F5F3EB"/>
              </a:buClr>
              <a:buSzPts val="1400"/>
              <a:buFont typeface="Arial"/>
              <a:buChar char="•"/>
            </a:pPr>
            <a:r>
              <a:rPr lang="en">
                <a:solidFill>
                  <a:srgbClr val="F5F3EB"/>
                </a:solidFill>
                <a:latin typeface="IBM Plex Sans"/>
                <a:ea typeface="IBM Plex Sans"/>
                <a:cs typeface="IBM Plex Sans"/>
                <a:sym typeface="IBM Plex Sans"/>
              </a:rPr>
              <a:t>Service lines are pipes that connect homes and businesses to the city’s water supply via water mains.</a:t>
            </a:r>
            <a:endParaRPr>
              <a:solidFill>
                <a:srgbClr val="F5F3EB"/>
              </a:solidFill>
              <a:latin typeface="IBM Plex Sans"/>
              <a:ea typeface="IBM Plex Sans"/>
              <a:cs typeface="IBM Plex Sans"/>
              <a:sym typeface="IBM Plex Sans"/>
            </a:endParaRPr>
          </a:p>
          <a:p>
            <a:pPr indent="-152400" lvl="1" marL="304800" marR="0" rtl="0" algn="l">
              <a:lnSpc>
                <a:spcPct val="100000"/>
              </a:lnSpc>
              <a:spcBef>
                <a:spcPts val="0"/>
              </a:spcBef>
              <a:spcAft>
                <a:spcPts val="0"/>
              </a:spcAft>
              <a:buClr>
                <a:srgbClr val="F5F3EB"/>
              </a:buClr>
              <a:buSzPts val="1400"/>
              <a:buFont typeface="Arial"/>
              <a:buChar char="•"/>
            </a:pPr>
            <a:r>
              <a:rPr lang="en">
                <a:solidFill>
                  <a:srgbClr val="F5F3EB"/>
                </a:solidFill>
                <a:latin typeface="IBM Plex Sans"/>
                <a:ea typeface="IBM Plex Sans"/>
                <a:cs typeface="IBM Plex Sans"/>
                <a:sym typeface="IBM Plex Sans"/>
              </a:rPr>
              <a:t>Until 1986, lead was the pipe material mandated by city ordinance for use in service line construction</a:t>
            </a:r>
            <a:endParaRPr>
              <a:solidFill>
                <a:srgbClr val="F5F3EB"/>
              </a:solidFill>
              <a:latin typeface="IBM Plex Sans"/>
              <a:ea typeface="IBM Plex Sans"/>
              <a:cs typeface="IBM Plex Sans"/>
              <a:sym typeface="IBM Plex Sans"/>
            </a:endParaRPr>
          </a:p>
          <a:p>
            <a:pPr indent="-107950" lvl="1" marL="304800" marR="0" rtl="0" algn="l">
              <a:lnSpc>
                <a:spcPct val="100000"/>
              </a:lnSpc>
              <a:spcBef>
                <a:spcPts val="0"/>
              </a:spcBef>
              <a:spcAft>
                <a:spcPts val="0"/>
              </a:spcAft>
              <a:buClr>
                <a:srgbClr val="F5F3EB"/>
              </a:buClr>
              <a:buSzPts val="700"/>
              <a:buFont typeface="IBM Plex Sans"/>
              <a:buChar char="•"/>
            </a:pPr>
            <a:r>
              <a:rPr lang="en">
                <a:solidFill>
                  <a:srgbClr val="F5F3EB"/>
                </a:solidFill>
                <a:latin typeface="IBM Plex Sans"/>
                <a:ea typeface="IBM Plex Sans"/>
                <a:cs typeface="IBM Plex Sans"/>
                <a:sym typeface="IBM Plex Sans"/>
              </a:rPr>
              <a:t>Illinois is home to the most lead lines, with Chicago accounting for ~58% of lead lines</a:t>
            </a:r>
            <a:endParaRPr>
              <a:solidFill>
                <a:srgbClr val="F5F3EB"/>
              </a:solidFill>
              <a:latin typeface="IBM Plex Sans"/>
              <a:ea typeface="IBM Plex Sans"/>
              <a:cs typeface="IBM Plex Sans"/>
              <a:sym typeface="IBM Plex Sans"/>
            </a:endParaRPr>
          </a:p>
        </p:txBody>
      </p:sp>
      <p:pic>
        <p:nvPicPr>
          <p:cNvPr id="68" name="Google Shape;68;p14" title="nrdc_edt_leadpipe_map_final_4.png.jpg"/>
          <p:cNvPicPr preferRelativeResize="0"/>
          <p:nvPr/>
        </p:nvPicPr>
        <p:blipFill>
          <a:blip r:embed="rId3">
            <a:alphaModFix/>
          </a:blip>
          <a:stretch>
            <a:fillRect/>
          </a:stretch>
        </p:blipFill>
        <p:spPr>
          <a:xfrm>
            <a:off x="6414675" y="730800"/>
            <a:ext cx="2502975" cy="2502975"/>
          </a:xfrm>
          <a:prstGeom prst="rect">
            <a:avLst/>
          </a:prstGeom>
          <a:noFill/>
          <a:ln cap="flat" cmpd="sng" w="9525">
            <a:solidFill>
              <a:srgbClr val="FF8E07"/>
            </a:solidFill>
            <a:prstDash val="solid"/>
            <a:round/>
            <a:headEnd len="sm" w="sm" type="none"/>
            <a:tailEnd len="sm" w="sm" type="none"/>
          </a:ln>
        </p:spPr>
      </p:pic>
      <p:pic>
        <p:nvPicPr>
          <p:cNvPr id="69" name="Google Shape;69;p14" title="illionis LSL.png"/>
          <p:cNvPicPr preferRelativeResize="0"/>
          <p:nvPr/>
        </p:nvPicPr>
        <p:blipFill>
          <a:blip r:embed="rId4">
            <a:alphaModFix/>
          </a:blip>
          <a:stretch>
            <a:fillRect/>
          </a:stretch>
        </p:blipFill>
        <p:spPr>
          <a:xfrm>
            <a:off x="5154825" y="2648550"/>
            <a:ext cx="1507149" cy="2334400"/>
          </a:xfrm>
          <a:prstGeom prst="rect">
            <a:avLst/>
          </a:prstGeom>
          <a:noFill/>
          <a:ln cap="flat" cmpd="sng" w="9525">
            <a:solidFill>
              <a:srgbClr val="FF8E07"/>
            </a:solidFill>
            <a:prstDash val="solid"/>
            <a:round/>
            <a:headEnd len="sm" w="sm" type="none"/>
            <a:tailEnd len="sm" w="sm" type="none"/>
          </a:ln>
        </p:spPr>
      </p:pic>
      <p:pic>
        <p:nvPicPr>
          <p:cNvPr id="70" name="Google Shape;70;p14" title="key LSL.png"/>
          <p:cNvPicPr preferRelativeResize="0"/>
          <p:nvPr/>
        </p:nvPicPr>
        <p:blipFill>
          <a:blip r:embed="rId5">
            <a:alphaModFix/>
          </a:blip>
          <a:stretch>
            <a:fillRect/>
          </a:stretch>
        </p:blipFill>
        <p:spPr>
          <a:xfrm>
            <a:off x="6792073" y="3306375"/>
            <a:ext cx="1935326" cy="1726575"/>
          </a:xfrm>
          <a:prstGeom prst="rect">
            <a:avLst/>
          </a:prstGeom>
          <a:noFill/>
          <a:ln cap="flat" cmpd="sng" w="9525">
            <a:solidFill>
              <a:srgbClr val="FF8E07"/>
            </a:solidFill>
            <a:prstDash val="solid"/>
            <a:round/>
            <a:headEnd len="sm" w="sm" type="none"/>
            <a:tailEnd len="sm" w="sm" type="none"/>
          </a:ln>
        </p:spPr>
      </p:pic>
      <p:sp>
        <p:nvSpPr>
          <p:cNvPr id="71" name="Google Shape;71;p14"/>
          <p:cNvSpPr txBox="1"/>
          <p:nvPr/>
        </p:nvSpPr>
        <p:spPr>
          <a:xfrm>
            <a:off x="5080575" y="2366175"/>
            <a:ext cx="13341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rgbClr val="D8DCC4"/>
                </a:solidFill>
                <a:latin typeface="IBM Plex Sans"/>
                <a:ea typeface="IBM Plex Sans"/>
                <a:cs typeface="IBM Plex Sans"/>
                <a:sym typeface="IBM Plex Sans"/>
              </a:rPr>
              <a:t>Source: NRDC 2024 </a:t>
            </a:r>
            <a:endParaRPr i="1" sz="1000">
              <a:solidFill>
                <a:srgbClr val="D8DCC4"/>
              </a:solidFill>
              <a:latin typeface="IBM Plex Sans"/>
              <a:ea typeface="IBM Plex Sans"/>
              <a:cs typeface="IBM Plex Sans"/>
              <a:sym typeface="IBM Plex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75" name="Shape 75"/>
        <p:cNvGrpSpPr/>
        <p:nvPr/>
      </p:nvGrpSpPr>
      <p:grpSpPr>
        <a:xfrm>
          <a:off x="0" y="0"/>
          <a:ext cx="0" cy="0"/>
          <a:chOff x="0" y="0"/>
          <a:chExt cx="0" cy="0"/>
        </a:xfrm>
      </p:grpSpPr>
      <p:sp>
        <p:nvSpPr>
          <p:cNvPr id="76" name="Google Shape;76;p15"/>
          <p:cNvSpPr txBox="1"/>
          <p:nvPr/>
        </p:nvSpPr>
        <p:spPr>
          <a:xfrm>
            <a:off x="514350" y="889250"/>
            <a:ext cx="3108000" cy="569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700">
                <a:solidFill>
                  <a:srgbClr val="353824"/>
                </a:solidFill>
                <a:latin typeface="IBM Plex Serif"/>
                <a:ea typeface="IBM Plex Serif"/>
                <a:cs typeface="IBM Plex Serif"/>
                <a:sym typeface="IBM Plex Serif"/>
              </a:rPr>
              <a:t>Lead Toxicity</a:t>
            </a:r>
            <a:endParaRPr sz="700"/>
          </a:p>
        </p:txBody>
      </p:sp>
      <p:sp>
        <p:nvSpPr>
          <p:cNvPr id="77" name="Google Shape;77;p15"/>
          <p:cNvSpPr txBox="1"/>
          <p:nvPr/>
        </p:nvSpPr>
        <p:spPr>
          <a:xfrm>
            <a:off x="513800" y="1752976"/>
            <a:ext cx="2940300" cy="69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500">
                <a:solidFill>
                  <a:srgbClr val="353824"/>
                </a:solidFill>
                <a:latin typeface="IBM Plex Sans"/>
                <a:ea typeface="IBM Plex Sans"/>
                <a:cs typeface="IBM Plex Sans"/>
                <a:sym typeface="IBM Plex Sans"/>
              </a:rPr>
              <a:t>Lead is a </a:t>
            </a:r>
            <a:r>
              <a:rPr lang="en" sz="1500">
                <a:solidFill>
                  <a:srgbClr val="353824"/>
                </a:solidFill>
                <a:latin typeface="IBM Plex Sans"/>
                <a:ea typeface="IBM Plex Sans"/>
                <a:cs typeface="IBM Plex Sans"/>
                <a:sym typeface="IBM Plex Sans"/>
              </a:rPr>
              <a:t>known</a:t>
            </a:r>
            <a:r>
              <a:rPr lang="en" sz="1500">
                <a:solidFill>
                  <a:srgbClr val="353824"/>
                </a:solidFill>
                <a:latin typeface="IBM Plex Sans"/>
                <a:ea typeface="IBM Plex Sans"/>
                <a:cs typeface="IBM Plex Sans"/>
                <a:sym typeface="IBM Plex Sans"/>
              </a:rPr>
              <a:t> neurotoxin that </a:t>
            </a:r>
            <a:r>
              <a:rPr lang="en" sz="1500">
                <a:solidFill>
                  <a:srgbClr val="353824"/>
                </a:solidFill>
                <a:latin typeface="IBM Plex Sans"/>
                <a:ea typeface="IBM Plex Sans"/>
                <a:cs typeface="IBM Plex Sans"/>
                <a:sym typeface="IBM Plex Sans"/>
              </a:rPr>
              <a:t>accumulates in the body for a person’s </a:t>
            </a:r>
            <a:r>
              <a:rPr b="1" i="1" lang="en" sz="1500">
                <a:solidFill>
                  <a:srgbClr val="353824"/>
                </a:solidFill>
                <a:latin typeface="IBM Plex Sans"/>
                <a:ea typeface="IBM Plex Sans"/>
                <a:cs typeface="IBM Plex Sans"/>
                <a:sym typeface="IBM Plex Sans"/>
              </a:rPr>
              <a:t>entire lifetime.</a:t>
            </a:r>
            <a:endParaRPr b="1" i="1" sz="700"/>
          </a:p>
        </p:txBody>
      </p:sp>
      <p:cxnSp>
        <p:nvCxnSpPr>
          <p:cNvPr id="78" name="Google Shape;78;p15"/>
          <p:cNvCxnSpPr/>
          <p:nvPr/>
        </p:nvCxnSpPr>
        <p:spPr>
          <a:xfrm>
            <a:off x="514350" y="504825"/>
            <a:ext cx="8115300" cy="9600"/>
          </a:xfrm>
          <a:prstGeom prst="straightConnector1">
            <a:avLst/>
          </a:prstGeom>
          <a:noFill/>
          <a:ln cap="flat" cmpd="sng" w="19050">
            <a:solidFill>
              <a:srgbClr val="353824"/>
            </a:solidFill>
            <a:prstDash val="solid"/>
            <a:round/>
            <a:headEnd len="sm" w="sm" type="none"/>
            <a:tailEnd len="sm" w="sm" type="none"/>
          </a:ln>
        </p:spPr>
      </p:cxnSp>
      <p:sp>
        <p:nvSpPr>
          <p:cNvPr id="79" name="Google Shape;79;p15"/>
          <p:cNvSpPr txBox="1"/>
          <p:nvPr/>
        </p:nvSpPr>
        <p:spPr>
          <a:xfrm>
            <a:off x="4114525" y="829625"/>
            <a:ext cx="46023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500">
                <a:solidFill>
                  <a:srgbClr val="353824"/>
                </a:solidFill>
                <a:latin typeface="IBM Plex Sans"/>
                <a:ea typeface="IBM Plex Sans"/>
                <a:cs typeface="IBM Plex Sans"/>
                <a:sym typeface="IBM Plex Sans"/>
              </a:rPr>
              <a:t>There is no safe lead exposure level. ANY </a:t>
            </a:r>
            <a:r>
              <a:rPr lang="en" sz="1500">
                <a:solidFill>
                  <a:srgbClr val="353824"/>
                </a:solidFill>
                <a:latin typeface="IBM Plex Sans"/>
                <a:ea typeface="IBM Plex Sans"/>
                <a:cs typeface="IBM Plex Sans"/>
                <a:sym typeface="IBM Plex Sans"/>
              </a:rPr>
              <a:t>exposure</a:t>
            </a:r>
            <a:r>
              <a:rPr lang="en" sz="1500">
                <a:solidFill>
                  <a:srgbClr val="353824"/>
                </a:solidFill>
                <a:latin typeface="IBM Plex Sans"/>
                <a:ea typeface="IBM Plex Sans"/>
                <a:cs typeface="IBM Plex Sans"/>
                <a:sym typeface="IBM Plex Sans"/>
              </a:rPr>
              <a:t> can cause:</a:t>
            </a:r>
            <a:endParaRPr sz="15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t/>
            </a:r>
            <a:endParaRPr sz="1500">
              <a:solidFill>
                <a:srgbClr val="353824"/>
              </a:solidFill>
              <a:latin typeface="IBM Plex Sans"/>
              <a:ea typeface="IBM Plex Sans"/>
              <a:cs typeface="IBM Plex Sans"/>
              <a:sym typeface="IBM Plex Sans"/>
            </a:endParaRPr>
          </a:p>
          <a:p>
            <a:pPr indent="-323850" lvl="0" marL="457200" marR="0" rtl="0" algn="l">
              <a:lnSpc>
                <a:spcPct val="100000"/>
              </a:lnSpc>
              <a:spcBef>
                <a:spcPts val="0"/>
              </a:spcBef>
              <a:spcAft>
                <a:spcPts val="0"/>
              </a:spcAft>
              <a:buClr>
                <a:srgbClr val="353824"/>
              </a:buClr>
              <a:buSzPts val="1500"/>
              <a:buFont typeface="IBM Plex Sans"/>
              <a:buChar char="●"/>
            </a:pPr>
            <a:r>
              <a:rPr lang="en" sz="1500">
                <a:solidFill>
                  <a:srgbClr val="353824"/>
                </a:solidFill>
                <a:latin typeface="IBM Plex Sans"/>
                <a:ea typeface="IBM Plex Sans"/>
                <a:cs typeface="IBM Plex Sans"/>
                <a:sym typeface="IBM Plex Sans"/>
              </a:rPr>
              <a:t>Cognitive</a:t>
            </a:r>
            <a:r>
              <a:rPr lang="en" sz="1500">
                <a:solidFill>
                  <a:srgbClr val="353824"/>
                </a:solidFill>
                <a:latin typeface="IBM Plex Sans"/>
                <a:ea typeface="IBM Plex Sans"/>
                <a:cs typeface="IBM Plex Sans"/>
                <a:sym typeface="IBM Plex Sans"/>
              </a:rPr>
              <a:t> impairment/ learning disability</a:t>
            </a:r>
            <a:endParaRPr sz="1500">
              <a:solidFill>
                <a:srgbClr val="353824"/>
              </a:solidFill>
              <a:latin typeface="IBM Plex Sans"/>
              <a:ea typeface="IBM Plex Sans"/>
              <a:cs typeface="IBM Plex Sans"/>
              <a:sym typeface="IBM Plex Sans"/>
            </a:endParaRPr>
          </a:p>
          <a:p>
            <a:pPr indent="-323850" lvl="0" marL="457200" marR="0" rtl="0" algn="l">
              <a:lnSpc>
                <a:spcPct val="100000"/>
              </a:lnSpc>
              <a:spcBef>
                <a:spcPts val="0"/>
              </a:spcBef>
              <a:spcAft>
                <a:spcPts val="0"/>
              </a:spcAft>
              <a:buClr>
                <a:srgbClr val="353824"/>
              </a:buClr>
              <a:buSzPts val="1500"/>
              <a:buFont typeface="IBM Plex Sans"/>
              <a:buChar char="●"/>
            </a:pPr>
            <a:r>
              <a:rPr lang="en" sz="1500">
                <a:solidFill>
                  <a:srgbClr val="353824"/>
                </a:solidFill>
                <a:latin typeface="IBM Plex Sans"/>
                <a:ea typeface="IBM Plex Sans"/>
                <a:cs typeface="IBM Plex Sans"/>
                <a:sym typeface="IBM Plex Sans"/>
              </a:rPr>
              <a:t>Behavioral problems</a:t>
            </a:r>
            <a:endParaRPr sz="1500">
              <a:solidFill>
                <a:srgbClr val="353824"/>
              </a:solidFill>
              <a:latin typeface="IBM Plex Sans"/>
              <a:ea typeface="IBM Plex Sans"/>
              <a:cs typeface="IBM Plex Sans"/>
              <a:sym typeface="IBM Plex Sans"/>
            </a:endParaRPr>
          </a:p>
          <a:p>
            <a:pPr indent="-323850" lvl="0" marL="457200" marR="0" rtl="0" algn="l">
              <a:lnSpc>
                <a:spcPct val="100000"/>
              </a:lnSpc>
              <a:spcBef>
                <a:spcPts val="0"/>
              </a:spcBef>
              <a:spcAft>
                <a:spcPts val="0"/>
              </a:spcAft>
              <a:buClr>
                <a:srgbClr val="353824"/>
              </a:buClr>
              <a:buSzPts val="1500"/>
              <a:buFont typeface="IBM Plex Sans"/>
              <a:buChar char="●"/>
            </a:pPr>
            <a:r>
              <a:rPr lang="en" sz="1500">
                <a:solidFill>
                  <a:srgbClr val="353824"/>
                </a:solidFill>
                <a:latin typeface="IBM Plex Sans"/>
                <a:ea typeface="IBM Plex Sans"/>
                <a:cs typeface="IBM Plex Sans"/>
                <a:sym typeface="IBM Plex Sans"/>
              </a:rPr>
              <a:t>Lowered IQ</a:t>
            </a:r>
            <a:endParaRPr sz="1500">
              <a:solidFill>
                <a:srgbClr val="353824"/>
              </a:solidFill>
              <a:latin typeface="IBM Plex Sans"/>
              <a:ea typeface="IBM Plex Sans"/>
              <a:cs typeface="IBM Plex Sans"/>
              <a:sym typeface="IBM Plex Sans"/>
            </a:endParaRPr>
          </a:p>
          <a:p>
            <a:pPr indent="-323850" lvl="0" marL="457200" marR="0" rtl="0" algn="l">
              <a:lnSpc>
                <a:spcPct val="100000"/>
              </a:lnSpc>
              <a:spcBef>
                <a:spcPts val="0"/>
              </a:spcBef>
              <a:spcAft>
                <a:spcPts val="0"/>
              </a:spcAft>
              <a:buClr>
                <a:srgbClr val="353824"/>
              </a:buClr>
              <a:buSzPts val="1500"/>
              <a:buFont typeface="IBM Plex Sans"/>
              <a:buChar char="●"/>
            </a:pPr>
            <a:r>
              <a:rPr lang="en" sz="1500">
                <a:solidFill>
                  <a:srgbClr val="353824"/>
                </a:solidFill>
                <a:latin typeface="IBM Plex Sans"/>
                <a:ea typeface="IBM Plex Sans"/>
                <a:cs typeface="IBM Plex Sans"/>
                <a:sym typeface="IBM Plex Sans"/>
              </a:rPr>
              <a:t>Anaemia</a:t>
            </a:r>
            <a:endParaRPr sz="15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t/>
            </a:r>
            <a:endParaRPr sz="15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 sz="1500">
                <a:solidFill>
                  <a:srgbClr val="353824"/>
                </a:solidFill>
                <a:latin typeface="IBM Plex Sans"/>
                <a:ea typeface="IBM Plex Sans"/>
                <a:cs typeface="IBM Plex Sans"/>
                <a:sym typeface="IBM Plex Sans"/>
              </a:rPr>
              <a:t>These issues are most detrimental in children and pregnant people who can leach lead to their fetuses. Due to the cumulative nature of lead poisoning, early onset of poisoning can affect a child’s entire lifetime.</a:t>
            </a:r>
            <a:endParaRPr sz="1500">
              <a:solidFill>
                <a:srgbClr val="353824"/>
              </a:solidFill>
              <a:latin typeface="IBM Plex Sans"/>
              <a:ea typeface="IBM Plex Sans"/>
              <a:cs typeface="IBM Plex Sans"/>
              <a:sym typeface="IBM Plex Sans"/>
            </a:endParaRPr>
          </a:p>
        </p:txBody>
      </p:sp>
      <p:pic>
        <p:nvPicPr>
          <p:cNvPr id="80" name="Google Shape;80;p15" title="WHOLeadExposureEnglish2017-1200px-768x767.jpg"/>
          <p:cNvPicPr preferRelativeResize="0"/>
          <p:nvPr/>
        </p:nvPicPr>
        <p:blipFill rotWithShape="1">
          <a:blip r:embed="rId3">
            <a:alphaModFix/>
          </a:blip>
          <a:srcRect b="0" l="0" r="0" t="7287"/>
          <a:stretch/>
        </p:blipFill>
        <p:spPr>
          <a:xfrm>
            <a:off x="797187" y="2571750"/>
            <a:ext cx="2373525" cy="2197777"/>
          </a:xfrm>
          <a:prstGeom prst="rect">
            <a:avLst/>
          </a:prstGeom>
          <a:noFill/>
          <a:ln cap="flat" cmpd="sng" w="9525">
            <a:solidFill>
              <a:srgbClr val="FF8E07"/>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3EB"/>
        </a:solidFill>
      </p:bgPr>
    </p:bg>
    <p:spTree>
      <p:nvGrpSpPr>
        <p:cNvPr id="84" name="Shape 84"/>
        <p:cNvGrpSpPr/>
        <p:nvPr/>
      </p:nvGrpSpPr>
      <p:grpSpPr>
        <a:xfrm>
          <a:off x="0" y="0"/>
          <a:ext cx="0" cy="0"/>
          <a:chOff x="0" y="0"/>
          <a:chExt cx="0" cy="0"/>
        </a:xfrm>
      </p:grpSpPr>
      <p:cxnSp>
        <p:nvCxnSpPr>
          <p:cNvPr id="85" name="Google Shape;85;p16"/>
          <p:cNvCxnSpPr/>
          <p:nvPr/>
        </p:nvCxnSpPr>
        <p:spPr>
          <a:xfrm>
            <a:off x="1023938" y="2914103"/>
            <a:ext cx="1263300" cy="0"/>
          </a:xfrm>
          <a:prstGeom prst="straightConnector1">
            <a:avLst/>
          </a:prstGeom>
          <a:noFill/>
          <a:ln cap="flat" cmpd="sng" w="19050">
            <a:solidFill>
              <a:srgbClr val="353824"/>
            </a:solidFill>
            <a:prstDash val="solid"/>
            <a:round/>
            <a:headEnd len="sm" w="sm" type="none"/>
            <a:tailEnd len="sm" w="sm" type="none"/>
          </a:ln>
        </p:spPr>
      </p:cxnSp>
      <p:cxnSp>
        <p:nvCxnSpPr>
          <p:cNvPr id="86" name="Google Shape;86;p16"/>
          <p:cNvCxnSpPr/>
          <p:nvPr/>
        </p:nvCxnSpPr>
        <p:spPr>
          <a:xfrm>
            <a:off x="2796847" y="2914103"/>
            <a:ext cx="1263300" cy="0"/>
          </a:xfrm>
          <a:prstGeom prst="straightConnector1">
            <a:avLst/>
          </a:prstGeom>
          <a:noFill/>
          <a:ln cap="flat" cmpd="sng" w="19050">
            <a:solidFill>
              <a:srgbClr val="353824"/>
            </a:solidFill>
            <a:prstDash val="solid"/>
            <a:round/>
            <a:headEnd len="sm" w="sm" type="none"/>
            <a:tailEnd len="sm" w="sm" type="none"/>
          </a:ln>
        </p:spPr>
      </p:cxnSp>
      <p:cxnSp>
        <p:nvCxnSpPr>
          <p:cNvPr id="87" name="Google Shape;87;p16"/>
          <p:cNvCxnSpPr/>
          <p:nvPr/>
        </p:nvCxnSpPr>
        <p:spPr>
          <a:xfrm>
            <a:off x="4569757" y="2914103"/>
            <a:ext cx="1263300" cy="0"/>
          </a:xfrm>
          <a:prstGeom prst="straightConnector1">
            <a:avLst/>
          </a:prstGeom>
          <a:noFill/>
          <a:ln cap="flat" cmpd="sng" w="19050">
            <a:solidFill>
              <a:srgbClr val="353824"/>
            </a:solidFill>
            <a:prstDash val="solid"/>
            <a:round/>
            <a:headEnd len="sm" w="sm" type="none"/>
            <a:tailEnd len="sm" w="sm" type="none"/>
          </a:ln>
        </p:spPr>
      </p:cxnSp>
      <p:cxnSp>
        <p:nvCxnSpPr>
          <p:cNvPr id="88" name="Google Shape;88;p16"/>
          <p:cNvCxnSpPr/>
          <p:nvPr/>
        </p:nvCxnSpPr>
        <p:spPr>
          <a:xfrm>
            <a:off x="6342666" y="2914103"/>
            <a:ext cx="1263300" cy="0"/>
          </a:xfrm>
          <a:prstGeom prst="straightConnector1">
            <a:avLst/>
          </a:prstGeom>
          <a:noFill/>
          <a:ln cap="flat" cmpd="sng" w="19050">
            <a:solidFill>
              <a:srgbClr val="353824"/>
            </a:solidFill>
            <a:prstDash val="solid"/>
            <a:round/>
            <a:headEnd len="sm" w="sm" type="none"/>
            <a:tailEnd len="sm" w="sm" type="none"/>
          </a:ln>
        </p:spPr>
      </p:cxnSp>
      <p:grpSp>
        <p:nvGrpSpPr>
          <p:cNvPr id="89" name="Google Shape;89;p16"/>
          <p:cNvGrpSpPr/>
          <p:nvPr/>
        </p:nvGrpSpPr>
        <p:grpSpPr>
          <a:xfrm>
            <a:off x="514350" y="2659197"/>
            <a:ext cx="509596" cy="509820"/>
            <a:chOff x="0" y="0"/>
            <a:chExt cx="846084" cy="846456"/>
          </a:xfrm>
        </p:grpSpPr>
        <p:sp>
          <p:nvSpPr>
            <p:cNvPr id="90" name="Google Shape;90;p16"/>
            <p:cNvSpPr/>
            <p:nvPr/>
          </p:nvSpPr>
          <p:spPr>
            <a:xfrm>
              <a:off x="0" y="0"/>
              <a:ext cx="846084" cy="846456"/>
            </a:xfrm>
            <a:custGeom>
              <a:rect b="b" l="l" r="r" t="t"/>
              <a:pathLst>
                <a:path extrusionOk="0" h="846456" w="846084">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cap="sq" cmpd="sng" w="19050">
              <a:solidFill>
                <a:srgbClr val="35382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 name="Google Shape;91;p16"/>
            <p:cNvSpPr txBox="1"/>
            <p:nvPr/>
          </p:nvSpPr>
          <p:spPr>
            <a:xfrm>
              <a:off x="79320" y="12680"/>
              <a:ext cx="687300" cy="754500"/>
            </a:xfrm>
            <a:prstGeom prst="rect">
              <a:avLst/>
            </a:prstGeom>
            <a:noFill/>
            <a:ln>
              <a:noFill/>
            </a:ln>
          </p:spPr>
          <p:txBody>
            <a:bodyPr anchorCtr="0" anchor="ctr" bIns="0" lIns="0" spcFirstLastPara="1" rIns="0" wrap="square" tIns="0">
              <a:noAutofit/>
            </a:bodyPr>
            <a:lstStyle/>
            <a:p>
              <a:pPr indent="0" lvl="0" marL="0" marR="0" rtl="0" algn="ctr">
                <a:lnSpc>
                  <a:spcPct val="140010"/>
                </a:lnSpc>
                <a:spcBef>
                  <a:spcPts val="0"/>
                </a:spcBef>
                <a:spcAft>
                  <a:spcPts val="0"/>
                </a:spcAft>
                <a:buNone/>
              </a:pPr>
              <a:r>
                <a:rPr b="0" i="0" lang="en" sz="1800" u="none" cap="none" strike="noStrike">
                  <a:solidFill>
                    <a:srgbClr val="353824"/>
                  </a:solidFill>
                  <a:latin typeface="IBM Plex Mono"/>
                  <a:ea typeface="IBM Plex Mono"/>
                  <a:cs typeface="IBM Plex Mono"/>
                  <a:sym typeface="IBM Plex Mono"/>
                </a:rPr>
                <a:t>01</a:t>
              </a:r>
              <a:endParaRPr sz="700"/>
            </a:p>
          </p:txBody>
        </p:sp>
      </p:grpSp>
      <p:grpSp>
        <p:nvGrpSpPr>
          <p:cNvPr id="92" name="Google Shape;92;p16"/>
          <p:cNvGrpSpPr/>
          <p:nvPr/>
        </p:nvGrpSpPr>
        <p:grpSpPr>
          <a:xfrm>
            <a:off x="2287260" y="2659197"/>
            <a:ext cx="509596" cy="509820"/>
            <a:chOff x="0" y="0"/>
            <a:chExt cx="846084" cy="846456"/>
          </a:xfrm>
        </p:grpSpPr>
        <p:sp>
          <p:nvSpPr>
            <p:cNvPr id="93" name="Google Shape;93;p16"/>
            <p:cNvSpPr/>
            <p:nvPr/>
          </p:nvSpPr>
          <p:spPr>
            <a:xfrm>
              <a:off x="0" y="0"/>
              <a:ext cx="846084" cy="846456"/>
            </a:xfrm>
            <a:custGeom>
              <a:rect b="b" l="l" r="r" t="t"/>
              <a:pathLst>
                <a:path extrusionOk="0" h="846456" w="846084">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cap="sq" cmpd="sng" w="19050">
              <a:solidFill>
                <a:srgbClr val="35382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 name="Google Shape;94;p16"/>
            <p:cNvSpPr txBox="1"/>
            <p:nvPr/>
          </p:nvSpPr>
          <p:spPr>
            <a:xfrm>
              <a:off x="79320" y="12680"/>
              <a:ext cx="687300" cy="754500"/>
            </a:xfrm>
            <a:prstGeom prst="rect">
              <a:avLst/>
            </a:prstGeom>
            <a:noFill/>
            <a:ln>
              <a:noFill/>
            </a:ln>
          </p:spPr>
          <p:txBody>
            <a:bodyPr anchorCtr="0" anchor="ctr" bIns="0" lIns="0" spcFirstLastPara="1" rIns="0" wrap="square" tIns="0">
              <a:noAutofit/>
            </a:bodyPr>
            <a:lstStyle/>
            <a:p>
              <a:pPr indent="0" lvl="0" marL="0" marR="0" rtl="0" algn="ctr">
                <a:lnSpc>
                  <a:spcPct val="140010"/>
                </a:lnSpc>
                <a:spcBef>
                  <a:spcPts val="0"/>
                </a:spcBef>
                <a:spcAft>
                  <a:spcPts val="0"/>
                </a:spcAft>
                <a:buNone/>
              </a:pPr>
              <a:r>
                <a:rPr b="0" i="0" lang="en" sz="1800" u="none" cap="none" strike="noStrike">
                  <a:solidFill>
                    <a:srgbClr val="353824"/>
                  </a:solidFill>
                  <a:latin typeface="IBM Plex Mono"/>
                  <a:ea typeface="IBM Plex Mono"/>
                  <a:cs typeface="IBM Plex Mono"/>
                  <a:sym typeface="IBM Plex Mono"/>
                </a:rPr>
                <a:t>02</a:t>
              </a:r>
              <a:endParaRPr sz="700"/>
            </a:p>
          </p:txBody>
        </p:sp>
      </p:grpSp>
      <p:grpSp>
        <p:nvGrpSpPr>
          <p:cNvPr id="95" name="Google Shape;95;p16"/>
          <p:cNvGrpSpPr/>
          <p:nvPr/>
        </p:nvGrpSpPr>
        <p:grpSpPr>
          <a:xfrm>
            <a:off x="4060169" y="2659197"/>
            <a:ext cx="509596" cy="509820"/>
            <a:chOff x="0" y="0"/>
            <a:chExt cx="846084" cy="846456"/>
          </a:xfrm>
        </p:grpSpPr>
        <p:sp>
          <p:nvSpPr>
            <p:cNvPr id="96" name="Google Shape;96;p16"/>
            <p:cNvSpPr/>
            <p:nvPr/>
          </p:nvSpPr>
          <p:spPr>
            <a:xfrm>
              <a:off x="0" y="0"/>
              <a:ext cx="846084" cy="846456"/>
            </a:xfrm>
            <a:custGeom>
              <a:rect b="b" l="l" r="r" t="t"/>
              <a:pathLst>
                <a:path extrusionOk="0" h="846456" w="846084">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cap="sq" cmpd="sng" w="19050">
              <a:solidFill>
                <a:srgbClr val="35382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 name="Google Shape;97;p16"/>
            <p:cNvSpPr txBox="1"/>
            <p:nvPr/>
          </p:nvSpPr>
          <p:spPr>
            <a:xfrm>
              <a:off x="79320" y="12680"/>
              <a:ext cx="687300" cy="754500"/>
            </a:xfrm>
            <a:prstGeom prst="rect">
              <a:avLst/>
            </a:prstGeom>
            <a:noFill/>
            <a:ln>
              <a:noFill/>
            </a:ln>
          </p:spPr>
          <p:txBody>
            <a:bodyPr anchorCtr="0" anchor="ctr" bIns="0" lIns="0" spcFirstLastPara="1" rIns="0" wrap="square" tIns="0">
              <a:noAutofit/>
            </a:bodyPr>
            <a:lstStyle/>
            <a:p>
              <a:pPr indent="0" lvl="0" marL="0" marR="0" rtl="0" algn="ctr">
                <a:lnSpc>
                  <a:spcPct val="140010"/>
                </a:lnSpc>
                <a:spcBef>
                  <a:spcPts val="0"/>
                </a:spcBef>
                <a:spcAft>
                  <a:spcPts val="0"/>
                </a:spcAft>
                <a:buNone/>
              </a:pPr>
              <a:r>
                <a:rPr b="0" i="0" lang="en" sz="1800" u="none" cap="none" strike="noStrike">
                  <a:solidFill>
                    <a:srgbClr val="353824"/>
                  </a:solidFill>
                  <a:latin typeface="IBM Plex Mono"/>
                  <a:ea typeface="IBM Plex Mono"/>
                  <a:cs typeface="IBM Plex Mono"/>
                  <a:sym typeface="IBM Plex Mono"/>
                </a:rPr>
                <a:t>03</a:t>
              </a:r>
              <a:endParaRPr sz="700"/>
            </a:p>
          </p:txBody>
        </p:sp>
      </p:grpSp>
      <p:grpSp>
        <p:nvGrpSpPr>
          <p:cNvPr id="98" name="Google Shape;98;p16"/>
          <p:cNvGrpSpPr/>
          <p:nvPr/>
        </p:nvGrpSpPr>
        <p:grpSpPr>
          <a:xfrm>
            <a:off x="5833079" y="2659197"/>
            <a:ext cx="509596" cy="509820"/>
            <a:chOff x="0" y="0"/>
            <a:chExt cx="846084" cy="846456"/>
          </a:xfrm>
        </p:grpSpPr>
        <p:sp>
          <p:nvSpPr>
            <p:cNvPr id="99" name="Google Shape;99;p16"/>
            <p:cNvSpPr/>
            <p:nvPr/>
          </p:nvSpPr>
          <p:spPr>
            <a:xfrm>
              <a:off x="0" y="0"/>
              <a:ext cx="846084" cy="846456"/>
            </a:xfrm>
            <a:custGeom>
              <a:rect b="b" l="l" r="r" t="t"/>
              <a:pathLst>
                <a:path extrusionOk="0" h="846456" w="846084">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cap="sq" cmpd="sng" w="19050">
              <a:solidFill>
                <a:srgbClr val="35382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 name="Google Shape;100;p16"/>
            <p:cNvSpPr txBox="1"/>
            <p:nvPr/>
          </p:nvSpPr>
          <p:spPr>
            <a:xfrm>
              <a:off x="79320" y="12680"/>
              <a:ext cx="687300" cy="754500"/>
            </a:xfrm>
            <a:prstGeom prst="rect">
              <a:avLst/>
            </a:prstGeom>
            <a:noFill/>
            <a:ln>
              <a:noFill/>
            </a:ln>
          </p:spPr>
          <p:txBody>
            <a:bodyPr anchorCtr="0" anchor="ctr" bIns="0" lIns="0" spcFirstLastPara="1" rIns="0" wrap="square" tIns="0">
              <a:noAutofit/>
            </a:bodyPr>
            <a:lstStyle/>
            <a:p>
              <a:pPr indent="0" lvl="0" marL="0" marR="0" rtl="0" algn="ctr">
                <a:lnSpc>
                  <a:spcPct val="140010"/>
                </a:lnSpc>
                <a:spcBef>
                  <a:spcPts val="0"/>
                </a:spcBef>
                <a:spcAft>
                  <a:spcPts val="0"/>
                </a:spcAft>
                <a:buNone/>
              </a:pPr>
              <a:r>
                <a:rPr b="0" i="0" lang="en" sz="1800" u="none" cap="none" strike="noStrike">
                  <a:solidFill>
                    <a:srgbClr val="353824"/>
                  </a:solidFill>
                  <a:latin typeface="IBM Plex Mono"/>
                  <a:ea typeface="IBM Plex Mono"/>
                  <a:cs typeface="IBM Plex Mono"/>
                  <a:sym typeface="IBM Plex Mono"/>
                </a:rPr>
                <a:t>04</a:t>
              </a:r>
              <a:endParaRPr sz="700"/>
            </a:p>
          </p:txBody>
        </p:sp>
      </p:grpSp>
      <p:grpSp>
        <p:nvGrpSpPr>
          <p:cNvPr id="101" name="Google Shape;101;p16"/>
          <p:cNvGrpSpPr/>
          <p:nvPr/>
        </p:nvGrpSpPr>
        <p:grpSpPr>
          <a:xfrm>
            <a:off x="7605988" y="2659197"/>
            <a:ext cx="509596" cy="509820"/>
            <a:chOff x="0" y="0"/>
            <a:chExt cx="846084" cy="846456"/>
          </a:xfrm>
        </p:grpSpPr>
        <p:sp>
          <p:nvSpPr>
            <p:cNvPr id="102" name="Google Shape;102;p16"/>
            <p:cNvSpPr/>
            <p:nvPr/>
          </p:nvSpPr>
          <p:spPr>
            <a:xfrm>
              <a:off x="0" y="0"/>
              <a:ext cx="846084" cy="846456"/>
            </a:xfrm>
            <a:custGeom>
              <a:rect b="b" l="l" r="r" t="t"/>
              <a:pathLst>
                <a:path extrusionOk="0" h="846456" w="846084">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cap="sq" cmpd="sng" w="19050">
              <a:solidFill>
                <a:srgbClr val="35382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 name="Google Shape;103;p16"/>
            <p:cNvSpPr txBox="1"/>
            <p:nvPr/>
          </p:nvSpPr>
          <p:spPr>
            <a:xfrm>
              <a:off x="79320" y="12680"/>
              <a:ext cx="687300" cy="754500"/>
            </a:xfrm>
            <a:prstGeom prst="rect">
              <a:avLst/>
            </a:prstGeom>
            <a:noFill/>
            <a:ln>
              <a:noFill/>
            </a:ln>
          </p:spPr>
          <p:txBody>
            <a:bodyPr anchorCtr="0" anchor="ctr" bIns="0" lIns="0" spcFirstLastPara="1" rIns="0" wrap="square" tIns="0">
              <a:noAutofit/>
            </a:bodyPr>
            <a:lstStyle/>
            <a:p>
              <a:pPr indent="0" lvl="0" marL="0" marR="0" rtl="0" algn="ctr">
                <a:lnSpc>
                  <a:spcPct val="140010"/>
                </a:lnSpc>
                <a:spcBef>
                  <a:spcPts val="0"/>
                </a:spcBef>
                <a:spcAft>
                  <a:spcPts val="0"/>
                </a:spcAft>
                <a:buNone/>
              </a:pPr>
              <a:r>
                <a:rPr b="0" i="0" lang="en" sz="1800" u="none" cap="none" strike="noStrike">
                  <a:solidFill>
                    <a:srgbClr val="353824"/>
                  </a:solidFill>
                  <a:latin typeface="IBM Plex Mono"/>
                  <a:ea typeface="IBM Plex Mono"/>
                  <a:cs typeface="IBM Plex Mono"/>
                  <a:sym typeface="IBM Plex Mono"/>
                </a:rPr>
                <a:t>05</a:t>
              </a:r>
              <a:endParaRPr sz="700"/>
            </a:p>
          </p:txBody>
        </p:sp>
      </p:grpSp>
      <p:cxnSp>
        <p:nvCxnSpPr>
          <p:cNvPr id="104" name="Google Shape;104;p16"/>
          <p:cNvCxnSpPr/>
          <p:nvPr/>
        </p:nvCxnSpPr>
        <p:spPr>
          <a:xfrm>
            <a:off x="514350" y="504825"/>
            <a:ext cx="8115300" cy="9600"/>
          </a:xfrm>
          <a:prstGeom prst="straightConnector1">
            <a:avLst/>
          </a:prstGeom>
          <a:noFill/>
          <a:ln cap="flat" cmpd="sng" w="19050">
            <a:solidFill>
              <a:srgbClr val="353824"/>
            </a:solidFill>
            <a:prstDash val="solid"/>
            <a:round/>
            <a:headEnd len="sm" w="sm" type="none"/>
            <a:tailEnd len="sm" w="sm" type="none"/>
          </a:ln>
        </p:spPr>
      </p:cxnSp>
      <p:sp>
        <p:nvSpPr>
          <p:cNvPr id="105" name="Google Shape;105;p16"/>
          <p:cNvSpPr txBox="1"/>
          <p:nvPr/>
        </p:nvSpPr>
        <p:spPr>
          <a:xfrm>
            <a:off x="514350" y="797726"/>
            <a:ext cx="81153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300">
                <a:solidFill>
                  <a:srgbClr val="353824"/>
                </a:solidFill>
                <a:latin typeface="IBM Plex Serif"/>
                <a:ea typeface="IBM Plex Serif"/>
                <a:cs typeface="IBM Plex Serif"/>
                <a:sym typeface="IBM Plex Serif"/>
              </a:rPr>
              <a:t>Approach</a:t>
            </a:r>
            <a:endParaRPr sz="700"/>
          </a:p>
        </p:txBody>
      </p:sp>
      <p:sp>
        <p:nvSpPr>
          <p:cNvPr id="106" name="Google Shape;106;p16"/>
          <p:cNvSpPr txBox="1"/>
          <p:nvPr/>
        </p:nvSpPr>
        <p:spPr>
          <a:xfrm>
            <a:off x="513196" y="3422475"/>
            <a:ext cx="10383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200">
                <a:solidFill>
                  <a:srgbClr val="353824"/>
                </a:solidFill>
                <a:latin typeface="IBM Plex Sans"/>
                <a:ea typeface="IBM Plex Sans"/>
                <a:cs typeface="IBM Plex Sans"/>
                <a:sym typeface="IBM Plex Sans"/>
              </a:rPr>
              <a:t>Data Collection</a:t>
            </a:r>
            <a:endParaRPr sz="700"/>
          </a:p>
        </p:txBody>
      </p:sp>
      <p:sp>
        <p:nvSpPr>
          <p:cNvPr id="107" name="Google Shape;107;p16"/>
          <p:cNvSpPr txBox="1"/>
          <p:nvPr/>
        </p:nvSpPr>
        <p:spPr>
          <a:xfrm>
            <a:off x="2287260" y="3422475"/>
            <a:ext cx="11007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200">
                <a:solidFill>
                  <a:srgbClr val="353824"/>
                </a:solidFill>
                <a:latin typeface="IBM Plex Sans"/>
                <a:ea typeface="IBM Plex Sans"/>
                <a:cs typeface="IBM Plex Sans"/>
                <a:sym typeface="IBM Plex Sans"/>
              </a:rPr>
              <a:t>Hotspot Lead</a:t>
            </a:r>
            <a:endParaRPr sz="12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 sz="1200">
                <a:solidFill>
                  <a:srgbClr val="353824"/>
                </a:solidFill>
                <a:latin typeface="IBM Plex Sans"/>
                <a:ea typeface="IBM Plex Sans"/>
                <a:cs typeface="IBM Plex Sans"/>
                <a:sym typeface="IBM Plex Sans"/>
              </a:rPr>
              <a:t>Risk Analysis	</a:t>
            </a:r>
            <a:endParaRPr sz="700"/>
          </a:p>
        </p:txBody>
      </p:sp>
      <p:sp>
        <p:nvSpPr>
          <p:cNvPr id="108" name="Google Shape;108;p16"/>
          <p:cNvSpPr txBox="1"/>
          <p:nvPr/>
        </p:nvSpPr>
        <p:spPr>
          <a:xfrm>
            <a:off x="4060169" y="3393804"/>
            <a:ext cx="11007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200">
                <a:solidFill>
                  <a:srgbClr val="353824"/>
                </a:solidFill>
                <a:latin typeface="IBM Plex Sans"/>
                <a:ea typeface="IBM Plex Sans"/>
                <a:cs typeface="IBM Plex Sans"/>
                <a:sym typeface="IBM Plex Sans"/>
              </a:rPr>
              <a:t>Cost Analysis/Risk Model</a:t>
            </a:r>
            <a:endParaRPr sz="700"/>
          </a:p>
        </p:txBody>
      </p:sp>
      <p:sp>
        <p:nvSpPr>
          <p:cNvPr id="109" name="Google Shape;109;p16"/>
          <p:cNvSpPr txBox="1"/>
          <p:nvPr/>
        </p:nvSpPr>
        <p:spPr>
          <a:xfrm>
            <a:off x="5833075" y="3422475"/>
            <a:ext cx="15483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200">
                <a:solidFill>
                  <a:srgbClr val="353824"/>
                </a:solidFill>
                <a:latin typeface="IBM Plex Sans"/>
                <a:ea typeface="IBM Plex Sans"/>
                <a:cs typeface="IBM Plex Sans"/>
                <a:sym typeface="IBM Plex Sans"/>
              </a:rPr>
              <a:t>Temperature Dependence Analysis</a:t>
            </a:r>
            <a:endParaRPr sz="700"/>
          </a:p>
        </p:txBody>
      </p:sp>
      <p:sp>
        <p:nvSpPr>
          <p:cNvPr id="110" name="Google Shape;110;p16"/>
          <p:cNvSpPr txBox="1"/>
          <p:nvPr/>
        </p:nvSpPr>
        <p:spPr>
          <a:xfrm>
            <a:off x="7602655" y="3393804"/>
            <a:ext cx="10272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1200">
                <a:solidFill>
                  <a:srgbClr val="353824"/>
                </a:solidFill>
                <a:latin typeface="IBM Plex Sans"/>
                <a:ea typeface="IBM Plex Sans"/>
                <a:cs typeface="IBM Plex Sans"/>
                <a:sym typeface="IBM Plex Sans"/>
              </a:rPr>
              <a:t>Conclusions</a:t>
            </a:r>
            <a:endParaRPr sz="700"/>
          </a:p>
        </p:txBody>
      </p:sp>
      <p:sp>
        <p:nvSpPr>
          <p:cNvPr id="111" name="Google Shape;111;p16"/>
          <p:cNvSpPr txBox="1"/>
          <p:nvPr/>
        </p:nvSpPr>
        <p:spPr>
          <a:xfrm>
            <a:off x="514354" y="1428582"/>
            <a:ext cx="8115300" cy="23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500">
                <a:solidFill>
                  <a:srgbClr val="353824"/>
                </a:solidFill>
                <a:latin typeface="IBM Plex Sans"/>
                <a:ea typeface="IBM Plex Sans"/>
                <a:cs typeface="IBM Plex Sans"/>
                <a:sym typeface="IBM Plex Sans"/>
              </a:rPr>
              <a:t>Our approach to understanding lead risk in Chicago consisted of:</a:t>
            </a:r>
            <a:endParaRPr sz="700"/>
          </a:p>
        </p:txBody>
      </p:sp>
      <p:sp>
        <p:nvSpPr>
          <p:cNvPr id="112" name="Google Shape;112;p16"/>
          <p:cNvSpPr/>
          <p:nvPr/>
        </p:nvSpPr>
        <p:spPr>
          <a:xfrm>
            <a:off x="5909911" y="2186076"/>
            <a:ext cx="355948" cy="355948"/>
          </a:xfrm>
          <a:custGeom>
            <a:rect b="b" l="l" r="r" t="t"/>
            <a:pathLst>
              <a:path extrusionOk="0" h="711896" w="711896">
                <a:moveTo>
                  <a:pt x="0" y="0"/>
                </a:moveTo>
                <a:lnTo>
                  <a:pt x="711896" y="0"/>
                </a:lnTo>
                <a:lnTo>
                  <a:pt x="711896" y="711895"/>
                </a:lnTo>
                <a:lnTo>
                  <a:pt x="0" y="711895"/>
                </a:lnTo>
                <a:lnTo>
                  <a:pt x="0" y="0"/>
                </a:lnTo>
                <a:close/>
              </a:path>
            </a:pathLst>
          </a:custGeom>
          <a:blipFill rotWithShape="1">
            <a:blip r:embed="rId3">
              <a:alphaModFix/>
            </a:blip>
            <a:stretch>
              <a:fillRect b="0" l="0" r="0" t="0"/>
            </a:stretch>
          </a:blipFill>
          <a:ln>
            <a:noFill/>
          </a:ln>
        </p:spPr>
      </p:sp>
      <p:sp>
        <p:nvSpPr>
          <p:cNvPr id="113" name="Google Shape;113;p16"/>
          <p:cNvSpPr/>
          <p:nvPr/>
        </p:nvSpPr>
        <p:spPr>
          <a:xfrm>
            <a:off x="2346997" y="2210140"/>
            <a:ext cx="390101" cy="307825"/>
          </a:xfrm>
          <a:custGeom>
            <a:rect b="b" l="l" r="r" t="t"/>
            <a:pathLst>
              <a:path extrusionOk="0" h="615650" w="780201">
                <a:moveTo>
                  <a:pt x="0" y="0"/>
                </a:moveTo>
                <a:lnTo>
                  <a:pt x="780201" y="0"/>
                </a:lnTo>
                <a:lnTo>
                  <a:pt x="780201" y="615650"/>
                </a:lnTo>
                <a:lnTo>
                  <a:pt x="0" y="615650"/>
                </a:lnTo>
                <a:lnTo>
                  <a:pt x="0" y="0"/>
                </a:lnTo>
                <a:close/>
              </a:path>
            </a:pathLst>
          </a:custGeom>
          <a:blipFill rotWithShape="1">
            <a:blip r:embed="rId4">
              <a:alphaModFix/>
            </a:blip>
            <a:stretch>
              <a:fillRect b="0" l="0" r="0" t="0"/>
            </a:stretch>
          </a:blipFill>
          <a:ln>
            <a:noFill/>
          </a:ln>
        </p:spPr>
      </p:sp>
      <p:sp>
        <p:nvSpPr>
          <p:cNvPr id="114" name="Google Shape;114;p16"/>
          <p:cNvSpPr/>
          <p:nvPr/>
        </p:nvSpPr>
        <p:spPr>
          <a:xfrm>
            <a:off x="4155965" y="2205050"/>
            <a:ext cx="318025" cy="318026"/>
          </a:xfrm>
          <a:custGeom>
            <a:rect b="b" l="l" r="r" t="t"/>
            <a:pathLst>
              <a:path extrusionOk="0" h="636051" w="636051">
                <a:moveTo>
                  <a:pt x="0" y="0"/>
                </a:moveTo>
                <a:lnTo>
                  <a:pt x="636050" y="0"/>
                </a:lnTo>
                <a:lnTo>
                  <a:pt x="636050" y="636051"/>
                </a:lnTo>
                <a:lnTo>
                  <a:pt x="0" y="636051"/>
                </a:lnTo>
                <a:lnTo>
                  <a:pt x="0" y="0"/>
                </a:lnTo>
                <a:close/>
              </a:path>
            </a:pathLst>
          </a:custGeom>
          <a:blipFill rotWithShape="1">
            <a:blip r:embed="rId5">
              <a:alphaModFix/>
            </a:blip>
            <a:stretch>
              <a:fillRect b="0" l="0" r="0" t="0"/>
            </a:stretch>
          </a:blipFill>
          <a:ln>
            <a:noFill/>
          </a:ln>
        </p:spPr>
      </p:sp>
      <p:sp>
        <p:nvSpPr>
          <p:cNvPr id="115" name="Google Shape;115;p16"/>
          <p:cNvSpPr/>
          <p:nvPr/>
        </p:nvSpPr>
        <p:spPr>
          <a:xfrm>
            <a:off x="7683131" y="2186077"/>
            <a:ext cx="355301" cy="355948"/>
          </a:xfrm>
          <a:custGeom>
            <a:rect b="b" l="l" r="r" t="t"/>
            <a:pathLst>
              <a:path extrusionOk="0" h="711896" w="710601">
                <a:moveTo>
                  <a:pt x="0" y="0"/>
                </a:moveTo>
                <a:lnTo>
                  <a:pt x="710602" y="0"/>
                </a:lnTo>
                <a:lnTo>
                  <a:pt x="710602" y="711895"/>
                </a:lnTo>
                <a:lnTo>
                  <a:pt x="0" y="711895"/>
                </a:lnTo>
                <a:lnTo>
                  <a:pt x="0" y="0"/>
                </a:lnTo>
                <a:close/>
              </a:path>
            </a:pathLst>
          </a:custGeom>
          <a:blipFill rotWithShape="1">
            <a:blip r:embed="rId6">
              <a:alphaModFix/>
            </a:blip>
            <a:stretch>
              <a:fillRect b="0" l="0" r="0" t="0"/>
            </a:stretch>
          </a:blipFill>
          <a:ln>
            <a:noFill/>
          </a:ln>
        </p:spPr>
      </p:sp>
      <p:sp>
        <p:nvSpPr>
          <p:cNvPr id="116" name="Google Shape;116;p16"/>
          <p:cNvSpPr/>
          <p:nvPr/>
        </p:nvSpPr>
        <p:spPr>
          <a:xfrm>
            <a:off x="567993" y="2275857"/>
            <a:ext cx="402317" cy="242122"/>
          </a:xfrm>
          <a:custGeom>
            <a:rect b="b" l="l" r="r" t="t"/>
            <a:pathLst>
              <a:path extrusionOk="0" h="484243" w="804633">
                <a:moveTo>
                  <a:pt x="0" y="0"/>
                </a:moveTo>
                <a:lnTo>
                  <a:pt x="804634" y="0"/>
                </a:lnTo>
                <a:lnTo>
                  <a:pt x="804634" y="484243"/>
                </a:lnTo>
                <a:lnTo>
                  <a:pt x="0" y="484243"/>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20" name="Shape 120"/>
        <p:cNvGrpSpPr/>
        <p:nvPr/>
      </p:nvGrpSpPr>
      <p:grpSpPr>
        <a:xfrm>
          <a:off x="0" y="0"/>
          <a:ext cx="0" cy="0"/>
          <a:chOff x="0" y="0"/>
          <a:chExt cx="0" cy="0"/>
        </a:xfrm>
      </p:grpSpPr>
      <p:sp>
        <p:nvSpPr>
          <p:cNvPr id="121" name="Google Shape;121;p17"/>
          <p:cNvSpPr txBox="1"/>
          <p:nvPr/>
        </p:nvSpPr>
        <p:spPr>
          <a:xfrm>
            <a:off x="504825" y="1298077"/>
            <a:ext cx="8115300" cy="23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500">
                <a:solidFill>
                  <a:srgbClr val="F5F3EB"/>
                </a:solidFill>
                <a:latin typeface="IBM Plex Sans"/>
                <a:ea typeface="IBM Plex Sans"/>
                <a:cs typeface="IBM Plex Sans"/>
                <a:sym typeface="IBM Plex Sans"/>
              </a:rPr>
              <a:t>Data Sources: FOIA Release, US Census Bureau, The Guardian US, EPA , NWS</a:t>
            </a:r>
            <a:endParaRPr sz="700"/>
          </a:p>
        </p:txBody>
      </p:sp>
      <p:sp>
        <p:nvSpPr>
          <p:cNvPr id="122" name="Google Shape;122;p17"/>
          <p:cNvSpPr txBox="1"/>
          <p:nvPr/>
        </p:nvSpPr>
        <p:spPr>
          <a:xfrm>
            <a:off x="1152043" y="645435"/>
            <a:ext cx="74682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300">
                <a:solidFill>
                  <a:srgbClr val="F5F3EB"/>
                </a:solidFill>
                <a:latin typeface="IBM Plex Serif"/>
                <a:ea typeface="IBM Plex Serif"/>
                <a:cs typeface="IBM Plex Serif"/>
                <a:sym typeface="IBM Plex Serif"/>
              </a:rPr>
              <a:t>Data Collection</a:t>
            </a:r>
            <a:endParaRPr sz="700"/>
          </a:p>
        </p:txBody>
      </p:sp>
      <p:graphicFrame>
        <p:nvGraphicFramePr>
          <p:cNvPr id="123" name="Google Shape;123;p17"/>
          <p:cNvGraphicFramePr/>
          <p:nvPr/>
        </p:nvGraphicFramePr>
        <p:xfrm>
          <a:off x="509588" y="1681617"/>
          <a:ext cx="3000000" cy="3000000"/>
        </p:xfrm>
        <a:graphic>
          <a:graphicData uri="http://schemas.openxmlformats.org/drawingml/2006/table">
            <a:tbl>
              <a:tblPr>
                <a:noFill/>
                <a:tableStyleId>{34F6D186-3C43-4CB6-A10F-A62AFAF4C78B}</a:tableStyleId>
              </a:tblPr>
              <a:tblGrid>
                <a:gridCol w="2517250"/>
                <a:gridCol w="5588525"/>
              </a:tblGrid>
              <a:tr h="457150">
                <a:tc>
                  <a:txBody>
                    <a:bodyPr/>
                    <a:lstStyle/>
                    <a:p>
                      <a:pPr indent="0" lvl="0" marL="0" marR="0" rtl="0" algn="ctr">
                        <a:lnSpc>
                          <a:spcPct val="140020"/>
                        </a:lnSpc>
                        <a:spcBef>
                          <a:spcPts val="0"/>
                        </a:spcBef>
                        <a:spcAft>
                          <a:spcPts val="0"/>
                        </a:spcAft>
                        <a:buNone/>
                      </a:pPr>
                      <a:r>
                        <a:rPr b="1" lang="en" sz="1000" u="none" cap="none" strike="noStrike">
                          <a:solidFill>
                            <a:srgbClr val="353824"/>
                          </a:solidFill>
                          <a:latin typeface="IBM Plex Sans"/>
                          <a:ea typeface="IBM Plex Sans"/>
                          <a:cs typeface="IBM Plex Sans"/>
                          <a:sym typeface="IBM Plex Sans"/>
                        </a:rPr>
                        <a:t>Factors to consider</a:t>
                      </a:r>
                      <a:endParaRPr sz="600" u="none" cap="none" strike="noStrike"/>
                    </a:p>
                  </a:txBody>
                  <a:tcPr marT="85725" marB="85725" marR="85725" marL="85725" anchor="ctr">
                    <a:lnL cap="flat" cmpd="sng" w="19050">
                      <a:solidFill>
                        <a:srgbClr val="353824"/>
                      </a:solidFill>
                      <a:prstDash val="solid"/>
                      <a:round/>
                      <a:headEnd len="sm" w="sm" type="none"/>
                      <a:tailEnd len="sm" w="sm" type="none"/>
                    </a:lnL>
                    <a:lnR cap="flat" cmpd="sng" w="19050">
                      <a:solidFill>
                        <a:srgbClr val="353824"/>
                      </a:solidFill>
                      <a:prstDash val="solid"/>
                      <a:round/>
                      <a:headEnd len="sm" w="sm" type="none"/>
                      <a:tailEnd len="sm" w="sm" type="none"/>
                    </a:lnR>
                    <a:lnT cap="flat" cmpd="sng" w="19050">
                      <a:solidFill>
                        <a:srgbClr val="353824"/>
                      </a:solidFill>
                      <a:prstDash val="solid"/>
                      <a:round/>
                      <a:headEnd len="sm" w="sm" type="none"/>
                      <a:tailEnd len="sm" w="sm" type="none"/>
                    </a:lnT>
                    <a:lnB cap="flat" cmpd="sng" w="19050">
                      <a:solidFill>
                        <a:srgbClr val="353824"/>
                      </a:solidFill>
                      <a:prstDash val="solid"/>
                      <a:round/>
                      <a:headEnd len="sm" w="sm" type="none"/>
                      <a:tailEnd len="sm" w="sm" type="none"/>
                    </a:lnB>
                    <a:solidFill>
                      <a:srgbClr val="D8DCC4"/>
                    </a:solidFill>
                  </a:tcPr>
                </a:tc>
                <a:tc>
                  <a:txBody>
                    <a:bodyPr/>
                    <a:lstStyle/>
                    <a:p>
                      <a:pPr indent="0" lvl="0" marL="0" marR="0" rtl="0" algn="ctr">
                        <a:lnSpc>
                          <a:spcPct val="140020"/>
                        </a:lnSpc>
                        <a:spcBef>
                          <a:spcPts val="0"/>
                        </a:spcBef>
                        <a:spcAft>
                          <a:spcPts val="0"/>
                        </a:spcAft>
                        <a:buNone/>
                      </a:pPr>
                      <a:r>
                        <a:rPr b="1" lang="en" sz="1000" u="none" cap="none" strike="noStrike">
                          <a:solidFill>
                            <a:srgbClr val="353824"/>
                          </a:solidFill>
                          <a:latin typeface="IBM Plex Sans"/>
                          <a:ea typeface="IBM Plex Sans"/>
                          <a:cs typeface="IBM Plex Sans"/>
                          <a:sym typeface="IBM Plex Sans"/>
                        </a:rPr>
                        <a:t>Notes</a:t>
                      </a:r>
                      <a:endParaRPr sz="600" u="none" cap="none" strike="noStrike"/>
                    </a:p>
                  </a:txBody>
                  <a:tcPr marT="85725" marB="85725" marR="85725" marL="85725" anchor="ctr">
                    <a:lnL cap="flat" cmpd="sng" w="19050">
                      <a:solidFill>
                        <a:srgbClr val="353824"/>
                      </a:solidFill>
                      <a:prstDash val="solid"/>
                      <a:round/>
                      <a:headEnd len="sm" w="sm" type="none"/>
                      <a:tailEnd len="sm" w="sm" type="none"/>
                    </a:lnL>
                    <a:lnR cap="flat" cmpd="sng" w="19050">
                      <a:solidFill>
                        <a:srgbClr val="353824"/>
                      </a:solidFill>
                      <a:prstDash val="solid"/>
                      <a:round/>
                      <a:headEnd len="sm" w="sm" type="none"/>
                      <a:tailEnd len="sm" w="sm" type="none"/>
                    </a:lnR>
                    <a:lnT cap="flat" cmpd="sng" w="19050">
                      <a:solidFill>
                        <a:srgbClr val="353824"/>
                      </a:solidFill>
                      <a:prstDash val="solid"/>
                      <a:round/>
                      <a:headEnd len="sm" w="sm" type="none"/>
                      <a:tailEnd len="sm" w="sm" type="none"/>
                    </a:lnT>
                    <a:lnB cap="flat" cmpd="sng" w="19050">
                      <a:solidFill>
                        <a:srgbClr val="353824"/>
                      </a:solidFill>
                      <a:prstDash val="solid"/>
                      <a:round/>
                      <a:headEnd len="sm" w="sm" type="none"/>
                      <a:tailEnd len="sm" w="sm" type="none"/>
                    </a:lnB>
                    <a:solidFill>
                      <a:srgbClr val="D8DCC4"/>
                    </a:solidFill>
                  </a:tcPr>
                </a:tc>
              </a:tr>
              <a:tr h="606950">
                <a:tc>
                  <a:txBody>
                    <a:bodyPr/>
                    <a:lstStyle/>
                    <a:p>
                      <a:pPr indent="0" lvl="0" marL="0" marR="0" rtl="0" algn="ctr">
                        <a:lnSpc>
                          <a:spcPct val="100000"/>
                        </a:lnSpc>
                        <a:spcBef>
                          <a:spcPts val="0"/>
                        </a:spcBef>
                        <a:spcAft>
                          <a:spcPts val="0"/>
                        </a:spcAft>
                        <a:buNone/>
                      </a:pPr>
                      <a:r>
                        <a:rPr b="1" lang="en" sz="800">
                          <a:solidFill>
                            <a:srgbClr val="353824"/>
                          </a:solidFill>
                          <a:latin typeface="IBM Plex Sans"/>
                          <a:ea typeface="IBM Plex Sans"/>
                          <a:cs typeface="IBM Plex Sans"/>
                          <a:sym typeface="IBM Plex Sans"/>
                        </a:rPr>
                        <a:t>Hotspot analysis</a:t>
                      </a:r>
                      <a:endParaRPr sz="700"/>
                    </a:p>
                  </a:txBody>
                  <a:tcPr marT="85725" marB="85725" marR="85725" marL="85725" anchor="ctr">
                    <a:lnL cap="flat" cmpd="sng" w="19050">
                      <a:solidFill>
                        <a:srgbClr val="353824"/>
                      </a:solidFill>
                      <a:prstDash val="solid"/>
                      <a:round/>
                      <a:headEnd len="sm" w="sm" type="none"/>
                      <a:tailEnd len="sm" w="sm" type="none"/>
                    </a:lnL>
                    <a:lnR cap="flat" cmpd="sng" w="19050">
                      <a:solidFill>
                        <a:srgbClr val="353824"/>
                      </a:solidFill>
                      <a:prstDash val="solid"/>
                      <a:round/>
                      <a:headEnd len="sm" w="sm" type="none"/>
                      <a:tailEnd len="sm" w="sm" type="none"/>
                    </a:lnR>
                    <a:lnT cap="flat" cmpd="sng" w="19050">
                      <a:solidFill>
                        <a:srgbClr val="353824"/>
                      </a:solidFill>
                      <a:prstDash val="solid"/>
                      <a:round/>
                      <a:headEnd len="sm" w="sm" type="none"/>
                      <a:tailEnd len="sm" w="sm" type="none"/>
                    </a:lnT>
                    <a:lnB cap="flat" cmpd="sng" w="19050">
                      <a:solidFill>
                        <a:srgbClr val="353824"/>
                      </a:solidFill>
                      <a:prstDash val="solid"/>
                      <a:round/>
                      <a:headEnd len="sm" w="sm" type="none"/>
                      <a:tailEnd len="sm" w="sm" type="none"/>
                    </a:lnB>
                    <a:solidFill>
                      <a:srgbClr val="F5F3EB"/>
                    </a:solidFill>
                  </a:tcPr>
                </a:tc>
                <a:tc>
                  <a:txBody>
                    <a:bodyPr/>
                    <a:lstStyle/>
                    <a:p>
                      <a:pPr indent="0" lvl="0" marL="0" marR="0" rtl="0" algn="ctr">
                        <a:lnSpc>
                          <a:spcPct val="190909"/>
                        </a:lnSpc>
                        <a:spcBef>
                          <a:spcPts val="0"/>
                        </a:spcBef>
                        <a:spcAft>
                          <a:spcPts val="0"/>
                        </a:spcAft>
                        <a:buNone/>
                      </a:pPr>
                      <a:r>
                        <a:rPr lang="en" sz="600"/>
                        <a:t>Transparency for lead service lines in Chicago</a:t>
                      </a:r>
                      <a:endParaRPr sz="600"/>
                    </a:p>
                    <a:p>
                      <a:pPr indent="0" lvl="0" marL="0" marR="0" rtl="0" algn="ctr">
                        <a:lnSpc>
                          <a:spcPct val="190909"/>
                        </a:lnSpc>
                        <a:spcBef>
                          <a:spcPts val="0"/>
                        </a:spcBef>
                        <a:spcAft>
                          <a:spcPts val="0"/>
                        </a:spcAft>
                        <a:buNone/>
                      </a:pPr>
                      <a:r>
                        <a:rPr lang="en" sz="600"/>
                        <a:t>Identify areas for service line replacement to ensure equity and helping our most vulnerable population</a:t>
                      </a:r>
                      <a:endParaRPr sz="600"/>
                    </a:p>
                    <a:p>
                      <a:pPr indent="0" lvl="0" marL="0" marR="0" rtl="0" algn="ctr">
                        <a:lnSpc>
                          <a:spcPct val="190909"/>
                        </a:lnSpc>
                        <a:spcBef>
                          <a:spcPts val="0"/>
                        </a:spcBef>
                        <a:spcAft>
                          <a:spcPts val="0"/>
                        </a:spcAft>
                        <a:buNone/>
                      </a:pPr>
                      <a:r>
                        <a:rPr lang="en" sz="600"/>
                        <a:t>Identify improvements to lead testing strategies</a:t>
                      </a:r>
                      <a:endParaRPr sz="600"/>
                    </a:p>
                  </a:txBody>
                  <a:tcPr marT="85725" marB="85725" marR="85725" marL="85725" anchor="ctr">
                    <a:lnL cap="flat" cmpd="sng" w="19050">
                      <a:solidFill>
                        <a:srgbClr val="353824"/>
                      </a:solidFill>
                      <a:prstDash val="solid"/>
                      <a:round/>
                      <a:headEnd len="sm" w="sm" type="none"/>
                      <a:tailEnd len="sm" w="sm" type="none"/>
                    </a:lnL>
                    <a:lnR cap="flat" cmpd="sng" w="19050">
                      <a:solidFill>
                        <a:srgbClr val="353824"/>
                      </a:solidFill>
                      <a:prstDash val="solid"/>
                      <a:round/>
                      <a:headEnd len="sm" w="sm" type="none"/>
                      <a:tailEnd len="sm" w="sm" type="none"/>
                    </a:lnR>
                    <a:lnT cap="flat" cmpd="sng" w="19050">
                      <a:solidFill>
                        <a:srgbClr val="353824"/>
                      </a:solidFill>
                      <a:prstDash val="solid"/>
                      <a:round/>
                      <a:headEnd len="sm" w="sm" type="none"/>
                      <a:tailEnd len="sm" w="sm" type="none"/>
                    </a:lnT>
                    <a:lnB cap="flat" cmpd="sng" w="19050">
                      <a:solidFill>
                        <a:srgbClr val="353824"/>
                      </a:solidFill>
                      <a:prstDash val="solid"/>
                      <a:round/>
                      <a:headEnd len="sm" w="sm" type="none"/>
                      <a:tailEnd len="sm" w="sm" type="none"/>
                    </a:lnB>
                    <a:solidFill>
                      <a:srgbClr val="F5F3EB"/>
                    </a:solidFill>
                  </a:tcPr>
                </a:tc>
              </a:tr>
              <a:tr h="606950">
                <a:tc>
                  <a:txBody>
                    <a:bodyPr/>
                    <a:lstStyle/>
                    <a:p>
                      <a:pPr indent="0" lvl="0" marL="0" marR="0" rtl="0" algn="ctr">
                        <a:lnSpc>
                          <a:spcPct val="100000"/>
                        </a:lnSpc>
                        <a:spcBef>
                          <a:spcPts val="0"/>
                        </a:spcBef>
                        <a:spcAft>
                          <a:spcPts val="0"/>
                        </a:spcAft>
                        <a:buNone/>
                      </a:pPr>
                      <a:r>
                        <a:rPr b="1" lang="en" sz="800">
                          <a:solidFill>
                            <a:srgbClr val="353824"/>
                          </a:solidFill>
                          <a:latin typeface="IBM Plex Sans"/>
                          <a:ea typeface="IBM Plex Sans"/>
                          <a:cs typeface="IBM Plex Sans"/>
                          <a:sym typeface="IBM Plex Sans"/>
                        </a:rPr>
                        <a:t>Risk Model</a:t>
                      </a:r>
                      <a:endParaRPr sz="700"/>
                    </a:p>
                  </a:txBody>
                  <a:tcPr marT="85725" marB="85725" marR="85725" marL="85725" anchor="ctr">
                    <a:lnL cap="flat" cmpd="sng" w="19050">
                      <a:solidFill>
                        <a:srgbClr val="353824"/>
                      </a:solidFill>
                      <a:prstDash val="solid"/>
                      <a:round/>
                      <a:headEnd len="sm" w="sm" type="none"/>
                      <a:tailEnd len="sm" w="sm" type="none"/>
                    </a:lnL>
                    <a:lnR cap="flat" cmpd="sng" w="19050">
                      <a:solidFill>
                        <a:srgbClr val="353824"/>
                      </a:solidFill>
                      <a:prstDash val="solid"/>
                      <a:round/>
                      <a:headEnd len="sm" w="sm" type="none"/>
                      <a:tailEnd len="sm" w="sm" type="none"/>
                    </a:lnR>
                    <a:lnT cap="flat" cmpd="sng" w="19050">
                      <a:solidFill>
                        <a:srgbClr val="353824"/>
                      </a:solidFill>
                      <a:prstDash val="solid"/>
                      <a:round/>
                      <a:headEnd len="sm" w="sm" type="none"/>
                      <a:tailEnd len="sm" w="sm" type="none"/>
                    </a:lnT>
                    <a:lnB cap="flat" cmpd="sng" w="19050">
                      <a:solidFill>
                        <a:srgbClr val="353824"/>
                      </a:solidFill>
                      <a:prstDash val="solid"/>
                      <a:round/>
                      <a:headEnd len="sm" w="sm" type="none"/>
                      <a:tailEnd len="sm" w="sm" type="none"/>
                    </a:lnB>
                    <a:solidFill>
                      <a:srgbClr val="F5F3EB"/>
                    </a:solidFill>
                  </a:tcPr>
                </a:tc>
                <a:tc>
                  <a:txBody>
                    <a:bodyPr/>
                    <a:lstStyle/>
                    <a:p>
                      <a:pPr indent="0" lvl="0" marL="0" marR="0" rtl="0" algn="ctr">
                        <a:lnSpc>
                          <a:spcPct val="190909"/>
                        </a:lnSpc>
                        <a:spcBef>
                          <a:spcPts val="0"/>
                        </a:spcBef>
                        <a:spcAft>
                          <a:spcPts val="0"/>
                        </a:spcAft>
                        <a:buNone/>
                      </a:pPr>
                      <a:r>
                        <a:rPr lang="en" sz="600"/>
                        <a:t>City of Chicago geometry data: City of Chicago website. </a:t>
                      </a:r>
                      <a:endParaRPr sz="600"/>
                    </a:p>
                    <a:p>
                      <a:pPr indent="0" lvl="0" marL="0" marR="0" rtl="0" algn="ctr">
                        <a:lnSpc>
                          <a:spcPct val="190909"/>
                        </a:lnSpc>
                        <a:spcBef>
                          <a:spcPts val="0"/>
                        </a:spcBef>
                        <a:spcAft>
                          <a:spcPts val="0"/>
                        </a:spcAft>
                        <a:buNone/>
                      </a:pPr>
                      <a:r>
                        <a:rPr lang="en" sz="600"/>
                        <a:t>Census block group geometries: Census website</a:t>
                      </a:r>
                      <a:endParaRPr sz="600"/>
                    </a:p>
                    <a:p>
                      <a:pPr indent="0" lvl="0" marL="0" marR="0" rtl="0" algn="ctr">
                        <a:lnSpc>
                          <a:spcPct val="190909"/>
                        </a:lnSpc>
                        <a:spcBef>
                          <a:spcPts val="0"/>
                        </a:spcBef>
                        <a:spcAft>
                          <a:spcPts val="0"/>
                        </a:spcAft>
                        <a:buNone/>
                      </a:pPr>
                      <a:r>
                        <a:rPr lang="en" sz="600"/>
                        <a:t>ADI Score: Neighborhood Atlas</a:t>
                      </a:r>
                      <a:endParaRPr sz="600"/>
                    </a:p>
                    <a:p>
                      <a:pPr indent="0" lvl="0" marL="0" marR="0" rtl="0" algn="ctr">
                        <a:lnSpc>
                          <a:spcPct val="190909"/>
                        </a:lnSpc>
                        <a:spcBef>
                          <a:spcPts val="0"/>
                        </a:spcBef>
                        <a:spcAft>
                          <a:spcPts val="0"/>
                        </a:spcAft>
                        <a:buNone/>
                      </a:pPr>
                      <a:r>
                        <a:rPr lang="en" sz="600"/>
                        <a:t>Children under 5 data: Census ACS</a:t>
                      </a:r>
                      <a:endParaRPr sz="600"/>
                    </a:p>
                    <a:p>
                      <a:pPr indent="0" lvl="0" marL="0" marR="0" rtl="0" algn="ctr">
                        <a:lnSpc>
                          <a:spcPct val="190909"/>
                        </a:lnSpc>
                        <a:spcBef>
                          <a:spcPts val="0"/>
                        </a:spcBef>
                        <a:spcAft>
                          <a:spcPts val="0"/>
                        </a:spcAft>
                        <a:buNone/>
                      </a:pPr>
                      <a:r>
                        <a:rPr lang="en" sz="600"/>
                        <a:t>Lead service line data: FOIA Request from City of Chicago.</a:t>
                      </a:r>
                      <a:endParaRPr sz="600"/>
                    </a:p>
                  </a:txBody>
                  <a:tcPr marT="85725" marB="85725" marR="85725" marL="85725" anchor="ctr">
                    <a:lnL cap="flat" cmpd="sng" w="19050">
                      <a:solidFill>
                        <a:srgbClr val="353824"/>
                      </a:solidFill>
                      <a:prstDash val="solid"/>
                      <a:round/>
                      <a:headEnd len="sm" w="sm" type="none"/>
                      <a:tailEnd len="sm" w="sm" type="none"/>
                    </a:lnL>
                    <a:lnR cap="flat" cmpd="sng" w="19050">
                      <a:solidFill>
                        <a:srgbClr val="353824"/>
                      </a:solidFill>
                      <a:prstDash val="solid"/>
                      <a:round/>
                      <a:headEnd len="sm" w="sm" type="none"/>
                      <a:tailEnd len="sm" w="sm" type="none"/>
                    </a:lnR>
                    <a:lnT cap="flat" cmpd="sng" w="19050">
                      <a:solidFill>
                        <a:srgbClr val="353824"/>
                      </a:solidFill>
                      <a:prstDash val="solid"/>
                      <a:round/>
                      <a:headEnd len="sm" w="sm" type="none"/>
                      <a:tailEnd len="sm" w="sm" type="none"/>
                    </a:lnT>
                    <a:lnB cap="flat" cmpd="sng" w="19050">
                      <a:solidFill>
                        <a:srgbClr val="353824"/>
                      </a:solidFill>
                      <a:prstDash val="solid"/>
                      <a:round/>
                      <a:headEnd len="sm" w="sm" type="none"/>
                      <a:tailEnd len="sm" w="sm" type="none"/>
                    </a:lnB>
                    <a:solidFill>
                      <a:srgbClr val="F5F3EB"/>
                    </a:solidFill>
                  </a:tcPr>
                </a:tc>
              </a:tr>
              <a:tr h="606950">
                <a:tc>
                  <a:txBody>
                    <a:bodyPr/>
                    <a:lstStyle/>
                    <a:p>
                      <a:pPr indent="0" lvl="0" marL="457200" marR="0" rtl="0" algn="l">
                        <a:lnSpc>
                          <a:spcPct val="100000"/>
                        </a:lnSpc>
                        <a:spcBef>
                          <a:spcPts val="0"/>
                        </a:spcBef>
                        <a:spcAft>
                          <a:spcPts val="0"/>
                        </a:spcAft>
                        <a:buNone/>
                      </a:pPr>
                      <a:r>
                        <a:rPr b="1" lang="en" sz="800">
                          <a:solidFill>
                            <a:srgbClr val="353824"/>
                          </a:solidFill>
                          <a:latin typeface="IBM Plex Sans"/>
                          <a:ea typeface="IBM Plex Sans"/>
                          <a:cs typeface="IBM Plex Sans"/>
                          <a:sym typeface="IBM Plex Sans"/>
                        </a:rPr>
                        <a:t>Lead temperature draws</a:t>
                      </a:r>
                      <a:endParaRPr sz="700"/>
                    </a:p>
                  </a:txBody>
                  <a:tcPr marT="85725" marB="85725" marR="85725" marL="85725" anchor="ctr">
                    <a:lnL cap="flat" cmpd="sng" w="19050">
                      <a:solidFill>
                        <a:srgbClr val="353824"/>
                      </a:solidFill>
                      <a:prstDash val="solid"/>
                      <a:round/>
                      <a:headEnd len="sm" w="sm" type="none"/>
                      <a:tailEnd len="sm" w="sm" type="none"/>
                    </a:lnL>
                    <a:lnR cap="flat" cmpd="sng" w="19050">
                      <a:solidFill>
                        <a:srgbClr val="353824"/>
                      </a:solidFill>
                      <a:prstDash val="solid"/>
                      <a:round/>
                      <a:headEnd len="sm" w="sm" type="none"/>
                      <a:tailEnd len="sm" w="sm" type="none"/>
                    </a:lnR>
                    <a:lnT cap="flat" cmpd="sng" w="19050">
                      <a:solidFill>
                        <a:srgbClr val="353824"/>
                      </a:solidFill>
                      <a:prstDash val="solid"/>
                      <a:round/>
                      <a:headEnd len="sm" w="sm" type="none"/>
                      <a:tailEnd len="sm" w="sm" type="none"/>
                    </a:lnT>
                    <a:lnB cap="flat" cmpd="sng" w="19050">
                      <a:solidFill>
                        <a:srgbClr val="353824"/>
                      </a:solidFill>
                      <a:prstDash val="solid"/>
                      <a:round/>
                      <a:headEnd len="sm" w="sm" type="none"/>
                      <a:tailEnd len="sm" w="sm" type="none"/>
                    </a:lnB>
                    <a:solidFill>
                      <a:srgbClr val="F5F3EB"/>
                    </a:solidFill>
                  </a:tcPr>
                </a:tc>
                <a:tc>
                  <a:txBody>
                    <a:bodyPr/>
                    <a:lstStyle/>
                    <a:p>
                      <a:pPr indent="0" lvl="0" marL="0" marR="0" rtl="0" algn="ctr">
                        <a:lnSpc>
                          <a:spcPct val="190909"/>
                        </a:lnSpc>
                        <a:spcBef>
                          <a:spcPts val="0"/>
                        </a:spcBef>
                        <a:spcAft>
                          <a:spcPts val="0"/>
                        </a:spcAft>
                        <a:buNone/>
                      </a:pPr>
                      <a:r>
                        <a:rPr lang="en" sz="600"/>
                        <a:t>Risk of lead poisoning to our most vulnerable population and those who cannot adequately respond to lead poisoning.</a:t>
                      </a:r>
                      <a:endParaRPr sz="600"/>
                    </a:p>
                  </a:txBody>
                  <a:tcPr marT="85725" marB="85725" marR="85725" marL="85725" anchor="ctr">
                    <a:lnL cap="flat" cmpd="sng" w="19050">
                      <a:solidFill>
                        <a:srgbClr val="353824"/>
                      </a:solidFill>
                      <a:prstDash val="solid"/>
                      <a:round/>
                      <a:headEnd len="sm" w="sm" type="none"/>
                      <a:tailEnd len="sm" w="sm" type="none"/>
                    </a:lnL>
                    <a:lnR cap="flat" cmpd="sng" w="19050">
                      <a:solidFill>
                        <a:srgbClr val="353824"/>
                      </a:solidFill>
                      <a:prstDash val="solid"/>
                      <a:round/>
                      <a:headEnd len="sm" w="sm" type="none"/>
                      <a:tailEnd len="sm" w="sm" type="none"/>
                    </a:lnR>
                    <a:lnT cap="flat" cmpd="sng" w="19050">
                      <a:solidFill>
                        <a:srgbClr val="353824"/>
                      </a:solidFill>
                      <a:prstDash val="solid"/>
                      <a:round/>
                      <a:headEnd len="sm" w="sm" type="none"/>
                      <a:tailEnd len="sm" w="sm" type="none"/>
                    </a:lnT>
                    <a:lnB cap="flat" cmpd="sng" w="19050">
                      <a:solidFill>
                        <a:srgbClr val="353824"/>
                      </a:solidFill>
                      <a:prstDash val="solid"/>
                      <a:round/>
                      <a:headEnd len="sm" w="sm" type="none"/>
                      <a:tailEnd len="sm" w="sm" type="none"/>
                    </a:lnB>
                    <a:solidFill>
                      <a:srgbClr val="F5F3EB"/>
                    </a:solidFill>
                  </a:tcPr>
                </a:tc>
              </a:tr>
              <a:tr h="477700">
                <a:tc>
                  <a:txBody>
                    <a:bodyPr/>
                    <a:lstStyle/>
                    <a:p>
                      <a:pPr indent="0" lvl="0" marL="0" marR="0" rtl="0" algn="l">
                        <a:lnSpc>
                          <a:spcPct val="100000"/>
                        </a:lnSpc>
                        <a:spcBef>
                          <a:spcPts val="0"/>
                        </a:spcBef>
                        <a:spcAft>
                          <a:spcPts val="0"/>
                        </a:spcAft>
                        <a:buNone/>
                      </a:pPr>
                      <a:r>
                        <a:rPr b="1" lang="en" sz="800" u="none" cap="none" strike="noStrike">
                          <a:solidFill>
                            <a:srgbClr val="353824"/>
                          </a:solidFill>
                          <a:latin typeface="IBM Plex Sans"/>
                          <a:ea typeface="IBM Plex Sans"/>
                          <a:cs typeface="IBM Plex Sans"/>
                          <a:sym typeface="IBM Plex Sans"/>
                        </a:rPr>
                        <a:t>Benefits of taking action</a:t>
                      </a:r>
                      <a:endParaRPr sz="600" u="none" cap="none" strike="noStrike"/>
                    </a:p>
                    <a:p>
                      <a:pPr indent="-88900" lvl="1" marL="165100" marR="0" rtl="0" algn="l">
                        <a:lnSpc>
                          <a:spcPct val="100000"/>
                        </a:lnSpc>
                        <a:spcBef>
                          <a:spcPts val="0"/>
                        </a:spcBef>
                        <a:spcAft>
                          <a:spcPts val="0"/>
                        </a:spcAft>
                        <a:buClr>
                          <a:srgbClr val="353824"/>
                        </a:buClr>
                        <a:buSzPts val="800"/>
                        <a:buFont typeface="Arial"/>
                        <a:buChar char="•"/>
                      </a:pPr>
                      <a:r>
                        <a:rPr lang="en" sz="800" u="none" cap="none" strike="noStrike">
                          <a:solidFill>
                            <a:srgbClr val="353824"/>
                          </a:solidFill>
                          <a:latin typeface="IBM Plex Sans"/>
                          <a:ea typeface="IBM Plex Sans"/>
                          <a:cs typeface="IBM Plex Sans"/>
                          <a:sym typeface="IBM Plex Sans"/>
                        </a:rPr>
                        <a:t>What are the benefits of making the change?</a:t>
                      </a:r>
                      <a:endParaRPr sz="700"/>
                    </a:p>
                  </a:txBody>
                  <a:tcPr marT="85725" marB="85725" marR="85725" marL="85725" anchor="ctr">
                    <a:lnL cap="flat" cmpd="sng" w="19050">
                      <a:solidFill>
                        <a:srgbClr val="353824"/>
                      </a:solidFill>
                      <a:prstDash val="solid"/>
                      <a:round/>
                      <a:headEnd len="sm" w="sm" type="none"/>
                      <a:tailEnd len="sm" w="sm" type="none"/>
                    </a:lnL>
                    <a:lnR cap="flat" cmpd="sng" w="19050">
                      <a:solidFill>
                        <a:srgbClr val="353824"/>
                      </a:solidFill>
                      <a:prstDash val="solid"/>
                      <a:round/>
                      <a:headEnd len="sm" w="sm" type="none"/>
                      <a:tailEnd len="sm" w="sm" type="none"/>
                    </a:lnR>
                    <a:lnT cap="flat" cmpd="sng" w="19050">
                      <a:solidFill>
                        <a:srgbClr val="353824"/>
                      </a:solidFill>
                      <a:prstDash val="solid"/>
                      <a:round/>
                      <a:headEnd len="sm" w="sm" type="none"/>
                      <a:tailEnd len="sm" w="sm" type="none"/>
                    </a:lnT>
                    <a:lnB cap="flat" cmpd="sng" w="19050">
                      <a:solidFill>
                        <a:srgbClr val="353824"/>
                      </a:solidFill>
                      <a:prstDash val="solid"/>
                      <a:round/>
                      <a:headEnd len="sm" w="sm" type="none"/>
                      <a:tailEnd len="sm" w="sm" type="none"/>
                    </a:lnB>
                    <a:solidFill>
                      <a:srgbClr val="F5F3EB"/>
                    </a:solidFill>
                  </a:tcPr>
                </a:tc>
                <a:tc>
                  <a:txBody>
                    <a:bodyPr/>
                    <a:lstStyle/>
                    <a:p>
                      <a:pPr indent="0" lvl="0" marL="0" marR="0" rtl="0" algn="ctr">
                        <a:lnSpc>
                          <a:spcPct val="190909"/>
                        </a:lnSpc>
                        <a:spcBef>
                          <a:spcPts val="0"/>
                        </a:spcBef>
                        <a:spcAft>
                          <a:spcPts val="0"/>
                        </a:spcAft>
                        <a:buNone/>
                      </a:pPr>
                      <a:r>
                        <a:rPr lang="en" sz="600"/>
                        <a:t>Ensure transparency to the residents of Chicago. </a:t>
                      </a:r>
                      <a:endParaRPr sz="600"/>
                    </a:p>
                    <a:p>
                      <a:pPr indent="0" lvl="0" marL="0" marR="0" rtl="0" algn="ctr">
                        <a:lnSpc>
                          <a:spcPct val="190909"/>
                        </a:lnSpc>
                        <a:spcBef>
                          <a:spcPts val="0"/>
                        </a:spcBef>
                        <a:spcAft>
                          <a:spcPts val="0"/>
                        </a:spcAft>
                        <a:buNone/>
                      </a:pPr>
                      <a:r>
                        <a:rPr lang="en" sz="600"/>
                        <a:t>Helping ensure </a:t>
                      </a:r>
                      <a:r>
                        <a:rPr lang="en" sz="600"/>
                        <a:t>prioritization</a:t>
                      </a:r>
                      <a:r>
                        <a:rPr lang="en" sz="600"/>
                        <a:t> for our most vulnerable population</a:t>
                      </a:r>
                      <a:endParaRPr sz="600"/>
                    </a:p>
                  </a:txBody>
                  <a:tcPr marT="85725" marB="85725" marR="85725" marL="85725" anchor="ctr">
                    <a:lnL cap="flat" cmpd="sng" w="19050">
                      <a:solidFill>
                        <a:srgbClr val="353824"/>
                      </a:solidFill>
                      <a:prstDash val="solid"/>
                      <a:round/>
                      <a:headEnd len="sm" w="sm" type="none"/>
                      <a:tailEnd len="sm" w="sm" type="none"/>
                    </a:lnL>
                    <a:lnR cap="flat" cmpd="sng" w="19050">
                      <a:solidFill>
                        <a:srgbClr val="353824"/>
                      </a:solidFill>
                      <a:prstDash val="solid"/>
                      <a:round/>
                      <a:headEnd len="sm" w="sm" type="none"/>
                      <a:tailEnd len="sm" w="sm" type="none"/>
                    </a:lnR>
                    <a:lnT cap="flat" cmpd="sng" w="19050">
                      <a:solidFill>
                        <a:srgbClr val="353824"/>
                      </a:solidFill>
                      <a:prstDash val="solid"/>
                      <a:round/>
                      <a:headEnd len="sm" w="sm" type="none"/>
                      <a:tailEnd len="sm" w="sm" type="none"/>
                    </a:lnT>
                    <a:lnB cap="flat" cmpd="sng" w="19050">
                      <a:solidFill>
                        <a:srgbClr val="353824"/>
                      </a:solidFill>
                      <a:prstDash val="solid"/>
                      <a:round/>
                      <a:headEnd len="sm" w="sm" type="none"/>
                      <a:tailEnd len="sm" w="sm" type="none"/>
                    </a:lnB>
                    <a:solidFill>
                      <a:srgbClr val="F5F3EB"/>
                    </a:solidFill>
                  </a:tcPr>
                </a:tc>
              </a:tr>
            </a:tbl>
          </a:graphicData>
        </a:graphic>
      </p:graphicFrame>
      <p:grpSp>
        <p:nvGrpSpPr>
          <p:cNvPr id="124" name="Google Shape;124;p17"/>
          <p:cNvGrpSpPr/>
          <p:nvPr/>
        </p:nvGrpSpPr>
        <p:grpSpPr>
          <a:xfrm>
            <a:off x="514350" y="635705"/>
            <a:ext cx="509596" cy="509820"/>
            <a:chOff x="0" y="0"/>
            <a:chExt cx="846084" cy="846456"/>
          </a:xfrm>
        </p:grpSpPr>
        <p:sp>
          <p:nvSpPr>
            <p:cNvPr id="125" name="Google Shape;125;p17"/>
            <p:cNvSpPr/>
            <p:nvPr/>
          </p:nvSpPr>
          <p:spPr>
            <a:xfrm>
              <a:off x="0" y="0"/>
              <a:ext cx="846084" cy="846456"/>
            </a:xfrm>
            <a:custGeom>
              <a:rect b="b" l="l" r="r" t="t"/>
              <a:pathLst>
                <a:path extrusionOk="0" h="846456" w="846084">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cap="sq" cmpd="sng" w="19050">
              <a:solidFill>
                <a:srgbClr val="F5F3EB"/>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 name="Google Shape;126;p17"/>
            <p:cNvSpPr txBox="1"/>
            <p:nvPr/>
          </p:nvSpPr>
          <p:spPr>
            <a:xfrm>
              <a:off x="79320" y="12680"/>
              <a:ext cx="687300" cy="754500"/>
            </a:xfrm>
            <a:prstGeom prst="rect">
              <a:avLst/>
            </a:prstGeom>
            <a:noFill/>
            <a:ln>
              <a:noFill/>
            </a:ln>
          </p:spPr>
          <p:txBody>
            <a:bodyPr anchorCtr="0" anchor="ctr" bIns="0" lIns="0" spcFirstLastPara="1" rIns="0" wrap="square" tIns="0">
              <a:noAutofit/>
            </a:bodyPr>
            <a:lstStyle/>
            <a:p>
              <a:pPr indent="0" lvl="0" marL="0" marR="0" rtl="0" algn="ctr">
                <a:lnSpc>
                  <a:spcPct val="140010"/>
                </a:lnSpc>
                <a:spcBef>
                  <a:spcPts val="0"/>
                </a:spcBef>
                <a:spcAft>
                  <a:spcPts val="0"/>
                </a:spcAft>
                <a:buNone/>
              </a:pPr>
              <a:r>
                <a:rPr b="0" i="0" lang="en" sz="1800" u="none" cap="none" strike="noStrike">
                  <a:solidFill>
                    <a:srgbClr val="F5F3EB"/>
                  </a:solidFill>
                  <a:latin typeface="IBM Plex Mono"/>
                  <a:ea typeface="IBM Plex Mono"/>
                  <a:cs typeface="IBM Plex Mono"/>
                  <a:sym typeface="IBM Plex Mono"/>
                </a:rPr>
                <a:t>01</a:t>
              </a:r>
              <a:endParaRPr sz="700"/>
            </a:p>
          </p:txBody>
        </p:sp>
      </p:grpSp>
      <p:cxnSp>
        <p:nvCxnSpPr>
          <p:cNvPr id="127" name="Google Shape;127;p17"/>
          <p:cNvCxnSpPr/>
          <p:nvPr/>
        </p:nvCxnSpPr>
        <p:spPr>
          <a:xfrm>
            <a:off x="514350" y="504825"/>
            <a:ext cx="8115300" cy="9600"/>
          </a:xfrm>
          <a:prstGeom prst="straightConnector1">
            <a:avLst/>
          </a:prstGeom>
          <a:noFill/>
          <a:ln cap="flat" cmpd="sng" w="19050">
            <a:solidFill>
              <a:srgbClr val="F5F3EB"/>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131" name="Shape 131"/>
        <p:cNvGrpSpPr/>
        <p:nvPr/>
      </p:nvGrpSpPr>
      <p:grpSpPr>
        <a:xfrm>
          <a:off x="0" y="0"/>
          <a:ext cx="0" cy="0"/>
          <a:chOff x="0" y="0"/>
          <a:chExt cx="0" cy="0"/>
        </a:xfrm>
      </p:grpSpPr>
      <p:grpSp>
        <p:nvGrpSpPr>
          <p:cNvPr id="132" name="Google Shape;132;p18"/>
          <p:cNvGrpSpPr/>
          <p:nvPr/>
        </p:nvGrpSpPr>
        <p:grpSpPr>
          <a:xfrm>
            <a:off x="514350" y="1918124"/>
            <a:ext cx="1865466" cy="515443"/>
            <a:chOff x="0" y="-4723"/>
            <a:chExt cx="982600" cy="271500"/>
          </a:xfrm>
        </p:grpSpPr>
        <p:sp>
          <p:nvSpPr>
            <p:cNvPr id="133" name="Google Shape;133;p18"/>
            <p:cNvSpPr/>
            <p:nvPr/>
          </p:nvSpPr>
          <p:spPr>
            <a:xfrm>
              <a:off x="0" y="0"/>
              <a:ext cx="982600" cy="266775"/>
            </a:xfrm>
            <a:custGeom>
              <a:rect b="b" l="l" r="r" t="t"/>
              <a:pathLst>
                <a:path extrusionOk="0" h="266775" w="982600">
                  <a:moveTo>
                    <a:pt x="103757" y="0"/>
                  </a:moveTo>
                  <a:lnTo>
                    <a:pt x="878843" y="0"/>
                  </a:lnTo>
                  <a:cubicBezTo>
                    <a:pt x="936147" y="0"/>
                    <a:pt x="982600" y="46453"/>
                    <a:pt x="982600" y="103757"/>
                  </a:cubicBezTo>
                  <a:lnTo>
                    <a:pt x="982600" y="163018"/>
                  </a:lnTo>
                  <a:cubicBezTo>
                    <a:pt x="982600" y="220321"/>
                    <a:pt x="936147" y="266775"/>
                    <a:pt x="878843" y="266775"/>
                  </a:cubicBezTo>
                  <a:lnTo>
                    <a:pt x="103757" y="266775"/>
                  </a:lnTo>
                  <a:cubicBezTo>
                    <a:pt x="76239" y="266775"/>
                    <a:pt x="49848" y="255843"/>
                    <a:pt x="30390" y="236385"/>
                  </a:cubicBezTo>
                  <a:cubicBezTo>
                    <a:pt x="10931" y="216927"/>
                    <a:pt x="0" y="190536"/>
                    <a:pt x="0" y="163018"/>
                  </a:cubicBezTo>
                  <a:lnTo>
                    <a:pt x="0" y="103757"/>
                  </a:lnTo>
                  <a:cubicBezTo>
                    <a:pt x="0" y="46453"/>
                    <a:pt x="46453" y="0"/>
                    <a:pt x="103757" y="0"/>
                  </a:cubicBezTo>
                  <a:close/>
                </a:path>
              </a:pathLst>
            </a:custGeom>
            <a:solidFill>
              <a:srgbClr val="353824"/>
            </a:solidFill>
            <a:ln cap="rnd" cmpd="sng" w="19050">
              <a:solidFill>
                <a:srgbClr val="353824"/>
              </a:solidFill>
              <a:prstDash val="solid"/>
              <a:round/>
              <a:headEnd len="sm" w="sm" type="none"/>
              <a:tailEnd len="sm" w="sm" type="none"/>
            </a:ln>
          </p:spPr>
          <p:txBody>
            <a:bodyPr anchorCtr="0" anchor="ctr" bIns="45725" lIns="45725" spcFirstLastPara="1" rIns="45725" wrap="square" tIns="45725">
              <a:noAutofit/>
            </a:bodyPr>
            <a:lstStyle/>
            <a:p>
              <a:pPr indent="0" lvl="0" marL="0" rtl="0" algn="l">
                <a:lnSpc>
                  <a:spcPct val="100000"/>
                </a:lnSpc>
                <a:spcBef>
                  <a:spcPts val="0"/>
                </a:spcBef>
                <a:spcAft>
                  <a:spcPts val="0"/>
                </a:spcAft>
                <a:buNone/>
              </a:pPr>
              <a:r>
                <a:t/>
              </a:r>
              <a:endParaRPr sz="700"/>
            </a:p>
          </p:txBody>
        </p:sp>
        <p:sp>
          <p:nvSpPr>
            <p:cNvPr id="134" name="Google Shape;134;p18"/>
            <p:cNvSpPr txBox="1"/>
            <p:nvPr/>
          </p:nvSpPr>
          <p:spPr>
            <a:xfrm>
              <a:off x="0" y="-4723"/>
              <a:ext cx="982500" cy="2715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lang="en" sz="1200">
                  <a:solidFill>
                    <a:srgbClr val="F5F3EB"/>
                  </a:solidFill>
                  <a:latin typeface="IBM Plex Sans"/>
                  <a:ea typeface="IBM Plex Sans"/>
                  <a:cs typeface="IBM Plex Sans"/>
                  <a:sym typeface="IBM Plex Sans"/>
                </a:rPr>
                <a:t>Questions</a:t>
              </a:r>
              <a:endParaRPr sz="700"/>
            </a:p>
          </p:txBody>
        </p:sp>
      </p:grpSp>
      <p:grpSp>
        <p:nvGrpSpPr>
          <p:cNvPr id="135" name="Google Shape;135;p18"/>
          <p:cNvGrpSpPr/>
          <p:nvPr/>
        </p:nvGrpSpPr>
        <p:grpSpPr>
          <a:xfrm>
            <a:off x="2597648" y="1922287"/>
            <a:ext cx="1865466" cy="515443"/>
            <a:chOff x="0" y="-2530"/>
            <a:chExt cx="982600" cy="271500"/>
          </a:xfrm>
        </p:grpSpPr>
        <p:sp>
          <p:nvSpPr>
            <p:cNvPr id="136" name="Google Shape;136;p18"/>
            <p:cNvSpPr/>
            <p:nvPr/>
          </p:nvSpPr>
          <p:spPr>
            <a:xfrm>
              <a:off x="0" y="0"/>
              <a:ext cx="982600" cy="268946"/>
            </a:xfrm>
            <a:custGeom>
              <a:rect b="b" l="l" r="r" t="t"/>
              <a:pathLst>
                <a:path extrusionOk="0" h="268946" w="982600">
                  <a:moveTo>
                    <a:pt x="103757" y="0"/>
                  </a:moveTo>
                  <a:lnTo>
                    <a:pt x="878843" y="0"/>
                  </a:lnTo>
                  <a:cubicBezTo>
                    <a:pt x="936147" y="0"/>
                    <a:pt x="982600" y="46453"/>
                    <a:pt x="982600" y="103757"/>
                  </a:cubicBezTo>
                  <a:lnTo>
                    <a:pt x="982600" y="165190"/>
                  </a:lnTo>
                  <a:cubicBezTo>
                    <a:pt x="982600" y="222493"/>
                    <a:pt x="936147" y="268946"/>
                    <a:pt x="878843" y="268946"/>
                  </a:cubicBezTo>
                  <a:lnTo>
                    <a:pt x="103757" y="268946"/>
                  </a:lnTo>
                  <a:cubicBezTo>
                    <a:pt x="46453" y="268946"/>
                    <a:pt x="0" y="222493"/>
                    <a:pt x="0" y="165190"/>
                  </a:cubicBezTo>
                  <a:lnTo>
                    <a:pt x="0" y="103757"/>
                  </a:lnTo>
                  <a:cubicBezTo>
                    <a:pt x="0" y="46453"/>
                    <a:pt x="46453" y="0"/>
                    <a:pt x="103757" y="0"/>
                  </a:cubicBezTo>
                  <a:close/>
                </a:path>
              </a:pathLst>
            </a:custGeom>
            <a:solidFill>
              <a:srgbClr val="353824"/>
            </a:solidFill>
            <a:ln cap="rnd" cmpd="sng" w="19050">
              <a:solidFill>
                <a:srgbClr val="353824"/>
              </a:solidFill>
              <a:prstDash val="solid"/>
              <a:round/>
              <a:headEnd len="sm" w="sm" type="none"/>
              <a:tailEnd len="sm" w="sm" type="none"/>
            </a:ln>
          </p:spPr>
          <p:txBody>
            <a:bodyPr anchorCtr="0" anchor="ctr" bIns="45725" lIns="45725" spcFirstLastPara="1" rIns="45725" wrap="square" tIns="45725">
              <a:noAutofit/>
            </a:bodyPr>
            <a:lstStyle/>
            <a:p>
              <a:pPr indent="0" lvl="0" marL="0" rtl="0" algn="l">
                <a:lnSpc>
                  <a:spcPct val="100000"/>
                </a:lnSpc>
                <a:spcBef>
                  <a:spcPts val="0"/>
                </a:spcBef>
                <a:spcAft>
                  <a:spcPts val="0"/>
                </a:spcAft>
                <a:buNone/>
              </a:pPr>
              <a:r>
                <a:t/>
              </a:r>
              <a:endParaRPr sz="700"/>
            </a:p>
          </p:txBody>
        </p:sp>
        <p:sp>
          <p:nvSpPr>
            <p:cNvPr id="137" name="Google Shape;137;p18"/>
            <p:cNvSpPr txBox="1"/>
            <p:nvPr/>
          </p:nvSpPr>
          <p:spPr>
            <a:xfrm>
              <a:off x="1" y="-2530"/>
              <a:ext cx="982500" cy="2715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b="0" i="0" lang="en" sz="1200" u="none" cap="none" strike="noStrike">
                  <a:solidFill>
                    <a:srgbClr val="F5F3EB"/>
                  </a:solidFill>
                  <a:latin typeface="IBM Plex Sans"/>
                  <a:ea typeface="IBM Plex Sans"/>
                  <a:cs typeface="IBM Plex Sans"/>
                  <a:sym typeface="IBM Plex Sans"/>
                </a:rPr>
                <a:t>Key </a:t>
              </a:r>
              <a:r>
                <a:rPr lang="en" sz="1200">
                  <a:solidFill>
                    <a:srgbClr val="F5F3EB"/>
                  </a:solidFill>
                  <a:latin typeface="IBM Plex Sans"/>
                  <a:ea typeface="IBM Plex Sans"/>
                  <a:cs typeface="IBM Plex Sans"/>
                  <a:sym typeface="IBM Plex Sans"/>
                </a:rPr>
                <a:t>I</a:t>
              </a:r>
              <a:r>
                <a:rPr b="0" i="0" lang="en" sz="1200" u="none" cap="none" strike="noStrike">
                  <a:solidFill>
                    <a:srgbClr val="F5F3EB"/>
                  </a:solidFill>
                  <a:latin typeface="IBM Plex Sans"/>
                  <a:ea typeface="IBM Plex Sans"/>
                  <a:cs typeface="IBM Plex Sans"/>
                  <a:sym typeface="IBM Plex Sans"/>
                </a:rPr>
                <a:t>ndicators</a:t>
              </a:r>
              <a:endParaRPr sz="700"/>
            </a:p>
          </p:txBody>
        </p:sp>
      </p:grpSp>
      <p:sp>
        <p:nvSpPr>
          <p:cNvPr id="138" name="Google Shape;138;p18"/>
          <p:cNvSpPr/>
          <p:nvPr/>
        </p:nvSpPr>
        <p:spPr>
          <a:xfrm rot="5400000">
            <a:off x="6884261" y="-1318015"/>
            <a:ext cx="3451943" cy="2636030"/>
          </a:xfrm>
          <a:custGeom>
            <a:rect b="b" l="l" r="r" t="t"/>
            <a:pathLst>
              <a:path extrusionOk="0" h="5272059" w="6903887">
                <a:moveTo>
                  <a:pt x="0" y="0"/>
                </a:moveTo>
                <a:lnTo>
                  <a:pt x="6903887" y="0"/>
                </a:lnTo>
                <a:lnTo>
                  <a:pt x="6903887" y="5272060"/>
                </a:lnTo>
                <a:lnTo>
                  <a:pt x="0" y="5272060"/>
                </a:lnTo>
                <a:lnTo>
                  <a:pt x="0" y="0"/>
                </a:lnTo>
                <a:close/>
              </a:path>
            </a:pathLst>
          </a:custGeom>
          <a:blipFill rotWithShape="1">
            <a:blip r:embed="rId3">
              <a:alphaModFix/>
            </a:blip>
            <a:stretch>
              <a:fillRect b="0" l="0" r="0" t="0"/>
            </a:stretch>
          </a:blipFill>
          <a:ln>
            <a:noFill/>
          </a:ln>
        </p:spPr>
      </p:sp>
      <p:grpSp>
        <p:nvGrpSpPr>
          <p:cNvPr id="139" name="Google Shape;139;p18"/>
          <p:cNvGrpSpPr/>
          <p:nvPr/>
        </p:nvGrpSpPr>
        <p:grpSpPr>
          <a:xfrm>
            <a:off x="514350" y="635705"/>
            <a:ext cx="509596" cy="509820"/>
            <a:chOff x="0" y="0"/>
            <a:chExt cx="846084" cy="846456"/>
          </a:xfrm>
        </p:grpSpPr>
        <p:sp>
          <p:nvSpPr>
            <p:cNvPr id="140" name="Google Shape;140;p18"/>
            <p:cNvSpPr/>
            <p:nvPr/>
          </p:nvSpPr>
          <p:spPr>
            <a:xfrm>
              <a:off x="0" y="0"/>
              <a:ext cx="846084" cy="846456"/>
            </a:xfrm>
            <a:custGeom>
              <a:rect b="b" l="l" r="r" t="t"/>
              <a:pathLst>
                <a:path extrusionOk="0" h="846456" w="846084">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cap="sq" cmpd="sng" w="19050">
              <a:solidFill>
                <a:srgbClr val="35382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1" name="Google Shape;141;p18"/>
            <p:cNvSpPr txBox="1"/>
            <p:nvPr/>
          </p:nvSpPr>
          <p:spPr>
            <a:xfrm>
              <a:off x="79320" y="12680"/>
              <a:ext cx="687300" cy="754500"/>
            </a:xfrm>
            <a:prstGeom prst="rect">
              <a:avLst/>
            </a:prstGeom>
            <a:noFill/>
            <a:ln>
              <a:noFill/>
            </a:ln>
          </p:spPr>
          <p:txBody>
            <a:bodyPr anchorCtr="0" anchor="ctr" bIns="0" lIns="0" spcFirstLastPara="1" rIns="0" wrap="square" tIns="0">
              <a:noAutofit/>
            </a:bodyPr>
            <a:lstStyle/>
            <a:p>
              <a:pPr indent="0" lvl="0" marL="0" marR="0" rtl="0" algn="ctr">
                <a:lnSpc>
                  <a:spcPct val="140010"/>
                </a:lnSpc>
                <a:spcBef>
                  <a:spcPts val="0"/>
                </a:spcBef>
                <a:spcAft>
                  <a:spcPts val="0"/>
                </a:spcAft>
                <a:buNone/>
              </a:pPr>
              <a:r>
                <a:rPr b="0" i="0" lang="en" sz="1800" u="none" cap="none" strike="noStrike">
                  <a:solidFill>
                    <a:srgbClr val="353824"/>
                  </a:solidFill>
                  <a:latin typeface="IBM Plex Mono"/>
                  <a:ea typeface="IBM Plex Mono"/>
                  <a:cs typeface="IBM Plex Mono"/>
                  <a:sym typeface="IBM Plex Mono"/>
                </a:rPr>
                <a:t>02</a:t>
              </a:r>
              <a:endParaRPr sz="700"/>
            </a:p>
          </p:txBody>
        </p:sp>
      </p:grpSp>
      <p:sp>
        <p:nvSpPr>
          <p:cNvPr id="142" name="Google Shape;142;p18"/>
          <p:cNvSpPr txBox="1"/>
          <p:nvPr/>
        </p:nvSpPr>
        <p:spPr>
          <a:xfrm>
            <a:off x="1116706" y="645435"/>
            <a:ext cx="60852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300">
                <a:solidFill>
                  <a:srgbClr val="353824"/>
                </a:solidFill>
                <a:latin typeface="IBM Plex Serif"/>
                <a:ea typeface="IBM Plex Serif"/>
                <a:cs typeface="IBM Plex Serif"/>
                <a:sym typeface="IBM Plex Serif"/>
              </a:rPr>
              <a:t>Hotspot Lead Risk Analysis</a:t>
            </a:r>
            <a:endParaRPr sz="3300">
              <a:solidFill>
                <a:srgbClr val="353824"/>
              </a:solidFill>
              <a:latin typeface="IBM Plex Serif"/>
              <a:ea typeface="IBM Plex Serif"/>
              <a:cs typeface="IBM Plex Serif"/>
              <a:sym typeface="IBM Plex Serif"/>
            </a:endParaRPr>
          </a:p>
        </p:txBody>
      </p:sp>
      <p:sp>
        <p:nvSpPr>
          <p:cNvPr id="143" name="Google Shape;143;p18"/>
          <p:cNvSpPr txBox="1"/>
          <p:nvPr/>
        </p:nvSpPr>
        <p:spPr>
          <a:xfrm>
            <a:off x="514350" y="2638778"/>
            <a:ext cx="1865400" cy="1185300"/>
          </a:xfrm>
          <a:prstGeom prst="rect">
            <a:avLst/>
          </a:prstGeom>
          <a:noFill/>
          <a:ln>
            <a:noFill/>
          </a:ln>
        </p:spPr>
        <p:txBody>
          <a:bodyPr anchorCtr="0" anchor="t" bIns="0" lIns="0" spcFirstLastPara="1" rIns="0" wrap="square" tIns="0">
            <a:spAutoFit/>
          </a:bodyPr>
          <a:lstStyle/>
          <a:p>
            <a:pPr indent="-120650" lvl="1" marL="228600" marR="0" rtl="0" algn="l">
              <a:lnSpc>
                <a:spcPct val="100000"/>
              </a:lnSpc>
              <a:spcBef>
                <a:spcPts val="0"/>
              </a:spcBef>
              <a:spcAft>
                <a:spcPts val="0"/>
              </a:spcAft>
              <a:buClr>
                <a:srgbClr val="353824"/>
              </a:buClr>
              <a:buSzPts val="1100"/>
              <a:buFont typeface="Arial"/>
              <a:buChar char="•"/>
            </a:pPr>
            <a:r>
              <a:rPr lang="en" sz="1100">
                <a:solidFill>
                  <a:srgbClr val="353824"/>
                </a:solidFill>
                <a:latin typeface="IBM Plex Sans"/>
                <a:ea typeface="IBM Plex Sans"/>
                <a:cs typeface="IBM Plex Sans"/>
                <a:sym typeface="IBM Plex Sans"/>
              </a:rPr>
              <a:t>Where is lead most likely to be within the city?</a:t>
            </a:r>
            <a:endParaRPr sz="1100">
              <a:solidFill>
                <a:srgbClr val="353824"/>
              </a:solidFill>
              <a:latin typeface="IBM Plex Sans"/>
              <a:ea typeface="IBM Plex Sans"/>
              <a:cs typeface="IBM Plex Sans"/>
              <a:sym typeface="IBM Plex Sans"/>
            </a:endParaRPr>
          </a:p>
          <a:p>
            <a:pPr indent="-120650" lvl="1" marL="228600" marR="0" rtl="0" algn="l">
              <a:lnSpc>
                <a:spcPct val="100000"/>
              </a:lnSpc>
              <a:spcBef>
                <a:spcPts val="0"/>
              </a:spcBef>
              <a:spcAft>
                <a:spcPts val="0"/>
              </a:spcAft>
              <a:buClr>
                <a:srgbClr val="353824"/>
              </a:buClr>
              <a:buSzPts val="1100"/>
              <a:buFont typeface="Arial"/>
              <a:buChar char="•"/>
            </a:pPr>
            <a:r>
              <a:rPr lang="en" sz="1100">
                <a:solidFill>
                  <a:srgbClr val="353824"/>
                </a:solidFill>
                <a:latin typeface="IBM Plex Sans"/>
                <a:ea typeface="IBM Plex Sans"/>
                <a:cs typeface="IBM Plex Sans"/>
                <a:sym typeface="IBM Plex Sans"/>
              </a:rPr>
              <a:t>Where are people most unprepared to handle lead exposure?</a:t>
            </a:r>
            <a:endParaRPr sz="1100">
              <a:solidFill>
                <a:srgbClr val="353824"/>
              </a:solidFill>
              <a:latin typeface="IBM Plex Sans"/>
              <a:ea typeface="IBM Plex Sans"/>
              <a:cs typeface="IBM Plex Sans"/>
              <a:sym typeface="IBM Plex Sans"/>
            </a:endParaRPr>
          </a:p>
          <a:p>
            <a:pPr indent="-120650" lvl="1" marL="228600" marR="0" rtl="0" algn="l">
              <a:lnSpc>
                <a:spcPct val="100000"/>
              </a:lnSpc>
              <a:spcBef>
                <a:spcPts val="0"/>
              </a:spcBef>
              <a:spcAft>
                <a:spcPts val="0"/>
              </a:spcAft>
              <a:buClr>
                <a:srgbClr val="353824"/>
              </a:buClr>
              <a:buSzPts val="1100"/>
              <a:buFont typeface="Arial"/>
              <a:buChar char="•"/>
            </a:pPr>
            <a:r>
              <a:rPr lang="en" sz="1100">
                <a:solidFill>
                  <a:srgbClr val="353824"/>
                </a:solidFill>
                <a:latin typeface="IBM Plex Sans"/>
                <a:ea typeface="IBM Plex Sans"/>
                <a:cs typeface="IBM Plex Sans"/>
                <a:sym typeface="IBM Plex Sans"/>
              </a:rPr>
              <a:t>Where are both of these factors present? </a:t>
            </a:r>
            <a:endParaRPr sz="700"/>
          </a:p>
        </p:txBody>
      </p:sp>
      <p:sp>
        <p:nvSpPr>
          <p:cNvPr id="144" name="Google Shape;144;p18"/>
          <p:cNvSpPr txBox="1"/>
          <p:nvPr/>
        </p:nvSpPr>
        <p:spPr>
          <a:xfrm>
            <a:off x="2599079" y="2639304"/>
            <a:ext cx="1865400" cy="1354500"/>
          </a:xfrm>
          <a:prstGeom prst="rect">
            <a:avLst/>
          </a:prstGeom>
          <a:noFill/>
          <a:ln>
            <a:noFill/>
          </a:ln>
        </p:spPr>
        <p:txBody>
          <a:bodyPr anchorCtr="0" anchor="t" bIns="0" lIns="0" spcFirstLastPara="1" rIns="0" wrap="square" tIns="0">
            <a:spAutoFit/>
          </a:bodyPr>
          <a:lstStyle/>
          <a:p>
            <a:pPr indent="-120650" lvl="1" marL="228600" marR="0" rtl="0" algn="l">
              <a:lnSpc>
                <a:spcPct val="100000"/>
              </a:lnSpc>
              <a:spcBef>
                <a:spcPts val="0"/>
              </a:spcBef>
              <a:spcAft>
                <a:spcPts val="0"/>
              </a:spcAft>
              <a:buClr>
                <a:srgbClr val="353824"/>
              </a:buClr>
              <a:buSzPts val="1100"/>
              <a:buFont typeface="Arial"/>
              <a:buChar char="•"/>
            </a:pPr>
            <a:r>
              <a:rPr lang="en" sz="1100">
                <a:solidFill>
                  <a:srgbClr val="353824"/>
                </a:solidFill>
                <a:latin typeface="IBM Plex Sans"/>
                <a:ea typeface="IBM Plex Sans"/>
                <a:cs typeface="IBM Plex Sans"/>
                <a:sym typeface="IBM Plex Sans"/>
              </a:rPr>
              <a:t>Private and Public LSL density</a:t>
            </a:r>
            <a:endParaRPr sz="700"/>
          </a:p>
          <a:p>
            <a:pPr indent="-120650" lvl="1" marL="228600" marR="0" rtl="0" algn="l">
              <a:lnSpc>
                <a:spcPct val="100000"/>
              </a:lnSpc>
              <a:spcBef>
                <a:spcPts val="0"/>
              </a:spcBef>
              <a:spcAft>
                <a:spcPts val="0"/>
              </a:spcAft>
              <a:buClr>
                <a:srgbClr val="353824"/>
              </a:buClr>
              <a:buSzPts val="1100"/>
              <a:buFont typeface="Arial"/>
              <a:buChar char="•"/>
            </a:pPr>
            <a:r>
              <a:rPr lang="en" sz="1100">
                <a:solidFill>
                  <a:srgbClr val="353824"/>
                </a:solidFill>
                <a:latin typeface="IBM Plex Sans"/>
                <a:ea typeface="IBM Plex Sans"/>
                <a:cs typeface="IBM Plex Sans"/>
                <a:sym typeface="IBM Plex Sans"/>
              </a:rPr>
              <a:t>Census Demographics: Population under 19, Population Uninsured, Median Household Income</a:t>
            </a:r>
            <a:endParaRPr sz="1100">
              <a:solidFill>
                <a:srgbClr val="353824"/>
              </a:solidFill>
              <a:latin typeface="IBM Plex Sans"/>
              <a:ea typeface="IBM Plex Sans"/>
              <a:cs typeface="IBM Plex Sans"/>
              <a:sym typeface="IBM Plex Sans"/>
            </a:endParaRPr>
          </a:p>
          <a:p>
            <a:pPr indent="-120650" lvl="1" marL="228600" marR="0" rtl="0" algn="l">
              <a:lnSpc>
                <a:spcPct val="100000"/>
              </a:lnSpc>
              <a:spcBef>
                <a:spcPts val="0"/>
              </a:spcBef>
              <a:spcAft>
                <a:spcPts val="0"/>
              </a:spcAft>
              <a:buClr>
                <a:srgbClr val="353824"/>
              </a:buClr>
              <a:buSzPts val="1100"/>
              <a:buFont typeface="Arial"/>
              <a:buChar char="•"/>
            </a:pPr>
            <a:r>
              <a:rPr lang="en" sz="1100">
                <a:solidFill>
                  <a:srgbClr val="353824"/>
                </a:solidFill>
                <a:latin typeface="IBM Plex Sans"/>
                <a:ea typeface="IBM Plex Sans"/>
                <a:cs typeface="IBM Plex Sans"/>
                <a:sym typeface="IBM Plex Sans"/>
              </a:rPr>
              <a:t>Normalized as percents</a:t>
            </a:r>
            <a:endParaRPr sz="700"/>
          </a:p>
        </p:txBody>
      </p:sp>
      <p:pic>
        <p:nvPicPr>
          <p:cNvPr id="145" name="Google Shape;145;p18" title="incomeraw.png"/>
          <p:cNvPicPr preferRelativeResize="0"/>
          <p:nvPr/>
        </p:nvPicPr>
        <p:blipFill>
          <a:blip r:embed="rId4">
            <a:alphaModFix/>
          </a:blip>
          <a:stretch>
            <a:fillRect/>
          </a:stretch>
        </p:blipFill>
        <p:spPr>
          <a:xfrm>
            <a:off x="6901551" y="1859636"/>
            <a:ext cx="2058900" cy="1520700"/>
          </a:xfrm>
          <a:prstGeom prst="rect">
            <a:avLst/>
          </a:prstGeom>
          <a:noFill/>
          <a:ln cap="flat" cmpd="sng" w="9525">
            <a:solidFill>
              <a:srgbClr val="353824"/>
            </a:solidFill>
            <a:prstDash val="solid"/>
            <a:round/>
            <a:headEnd len="sm" w="sm" type="none"/>
            <a:tailEnd len="sm" w="sm" type="none"/>
          </a:ln>
        </p:spPr>
      </p:pic>
      <p:pic>
        <p:nvPicPr>
          <p:cNvPr id="146" name="Google Shape;146;p18" title="piperaw.png"/>
          <p:cNvPicPr preferRelativeResize="0"/>
          <p:nvPr/>
        </p:nvPicPr>
        <p:blipFill>
          <a:blip r:embed="rId5">
            <a:alphaModFix/>
          </a:blip>
          <a:stretch>
            <a:fillRect/>
          </a:stretch>
        </p:blipFill>
        <p:spPr>
          <a:xfrm>
            <a:off x="4801875" y="3470096"/>
            <a:ext cx="1961610" cy="1552400"/>
          </a:xfrm>
          <a:prstGeom prst="rect">
            <a:avLst/>
          </a:prstGeom>
          <a:noFill/>
          <a:ln cap="flat" cmpd="sng" w="9525">
            <a:solidFill>
              <a:srgbClr val="353824"/>
            </a:solidFill>
            <a:prstDash val="solid"/>
            <a:round/>
            <a:headEnd len="sm" w="sm" type="none"/>
            <a:tailEnd len="sm" w="sm" type="none"/>
          </a:ln>
        </p:spPr>
      </p:pic>
      <p:pic>
        <p:nvPicPr>
          <p:cNvPr id="147" name="Google Shape;147;p18" title="uninsuredraw.png"/>
          <p:cNvPicPr preferRelativeResize="0"/>
          <p:nvPr/>
        </p:nvPicPr>
        <p:blipFill>
          <a:blip r:embed="rId6">
            <a:alphaModFix/>
          </a:blip>
          <a:stretch>
            <a:fillRect/>
          </a:stretch>
        </p:blipFill>
        <p:spPr>
          <a:xfrm>
            <a:off x="4753225" y="1915307"/>
            <a:ext cx="2058900" cy="1409331"/>
          </a:xfrm>
          <a:prstGeom prst="rect">
            <a:avLst/>
          </a:prstGeom>
          <a:noFill/>
          <a:ln cap="flat" cmpd="sng" w="9525">
            <a:solidFill>
              <a:srgbClr val="353824"/>
            </a:solidFill>
            <a:prstDash val="solid"/>
            <a:round/>
            <a:headEnd len="sm" w="sm" type="none"/>
            <a:tailEnd len="sm" w="sm" type="none"/>
          </a:ln>
        </p:spPr>
      </p:pic>
      <p:pic>
        <p:nvPicPr>
          <p:cNvPr id="148" name="Google Shape;148;p18" title="childraw.png"/>
          <p:cNvPicPr preferRelativeResize="0"/>
          <p:nvPr/>
        </p:nvPicPr>
        <p:blipFill>
          <a:blip r:embed="rId7">
            <a:alphaModFix/>
          </a:blip>
          <a:stretch>
            <a:fillRect/>
          </a:stretch>
        </p:blipFill>
        <p:spPr>
          <a:xfrm>
            <a:off x="6901546" y="3470100"/>
            <a:ext cx="2058900" cy="1552397"/>
          </a:xfrm>
          <a:prstGeom prst="rect">
            <a:avLst/>
          </a:prstGeom>
          <a:noFill/>
          <a:ln cap="flat" cmpd="sng" w="9525">
            <a:solidFill>
              <a:srgbClr val="353824"/>
            </a:solidFill>
            <a:prstDash val="solid"/>
            <a:round/>
            <a:headEnd len="sm" w="sm" type="none"/>
            <a:tailEnd len="sm" w="sm" type="none"/>
          </a:ln>
        </p:spPr>
      </p:pic>
      <p:cxnSp>
        <p:nvCxnSpPr>
          <p:cNvPr id="149" name="Google Shape;149;p18"/>
          <p:cNvCxnSpPr/>
          <p:nvPr/>
        </p:nvCxnSpPr>
        <p:spPr>
          <a:xfrm>
            <a:off x="514350" y="1297450"/>
            <a:ext cx="8115300" cy="9600"/>
          </a:xfrm>
          <a:prstGeom prst="straightConnector1">
            <a:avLst/>
          </a:prstGeom>
          <a:noFill/>
          <a:ln cap="flat" cmpd="sng" w="19050">
            <a:solidFill>
              <a:srgbClr val="353824"/>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153" name="Shape 153"/>
        <p:cNvGrpSpPr/>
        <p:nvPr/>
      </p:nvGrpSpPr>
      <p:grpSpPr>
        <a:xfrm>
          <a:off x="0" y="0"/>
          <a:ext cx="0" cy="0"/>
          <a:chOff x="0" y="0"/>
          <a:chExt cx="0" cy="0"/>
        </a:xfrm>
      </p:grpSpPr>
      <p:grpSp>
        <p:nvGrpSpPr>
          <p:cNvPr id="154" name="Google Shape;154;p19"/>
          <p:cNvGrpSpPr/>
          <p:nvPr/>
        </p:nvGrpSpPr>
        <p:grpSpPr>
          <a:xfrm>
            <a:off x="4680947" y="1927091"/>
            <a:ext cx="1865466" cy="510594"/>
            <a:chOff x="0" y="0"/>
            <a:chExt cx="982600" cy="268946"/>
          </a:xfrm>
        </p:grpSpPr>
        <p:sp>
          <p:nvSpPr>
            <p:cNvPr id="155" name="Google Shape;155;p19"/>
            <p:cNvSpPr/>
            <p:nvPr/>
          </p:nvSpPr>
          <p:spPr>
            <a:xfrm>
              <a:off x="0" y="0"/>
              <a:ext cx="982600" cy="268946"/>
            </a:xfrm>
            <a:custGeom>
              <a:rect b="b" l="l" r="r" t="t"/>
              <a:pathLst>
                <a:path extrusionOk="0" h="268946" w="982600">
                  <a:moveTo>
                    <a:pt x="103757" y="0"/>
                  </a:moveTo>
                  <a:lnTo>
                    <a:pt x="878843" y="0"/>
                  </a:lnTo>
                  <a:cubicBezTo>
                    <a:pt x="936147" y="0"/>
                    <a:pt x="982600" y="46453"/>
                    <a:pt x="982600" y="103757"/>
                  </a:cubicBezTo>
                  <a:lnTo>
                    <a:pt x="982600" y="165190"/>
                  </a:lnTo>
                  <a:cubicBezTo>
                    <a:pt x="982600" y="222493"/>
                    <a:pt x="936147" y="268946"/>
                    <a:pt x="878843" y="268946"/>
                  </a:cubicBezTo>
                  <a:lnTo>
                    <a:pt x="103757" y="268946"/>
                  </a:lnTo>
                  <a:cubicBezTo>
                    <a:pt x="46453" y="268946"/>
                    <a:pt x="0" y="222493"/>
                    <a:pt x="0" y="165190"/>
                  </a:cubicBezTo>
                  <a:lnTo>
                    <a:pt x="0" y="103757"/>
                  </a:lnTo>
                  <a:cubicBezTo>
                    <a:pt x="0" y="46453"/>
                    <a:pt x="46453" y="0"/>
                    <a:pt x="103757" y="0"/>
                  </a:cubicBezTo>
                  <a:close/>
                </a:path>
              </a:pathLst>
            </a:custGeom>
            <a:solidFill>
              <a:srgbClr val="353824"/>
            </a:solidFill>
            <a:ln cap="rnd" cmpd="sng" w="19050">
              <a:solidFill>
                <a:srgbClr val="353824"/>
              </a:solidFill>
              <a:prstDash val="solid"/>
              <a:round/>
              <a:headEnd len="sm" w="sm" type="none"/>
              <a:tailEnd len="sm" w="sm" type="none"/>
            </a:ln>
          </p:spPr>
          <p:txBody>
            <a:bodyPr anchorCtr="0" anchor="ctr" bIns="45725" lIns="45725" spcFirstLastPara="1" rIns="45725" wrap="square" tIns="45725">
              <a:noAutofit/>
            </a:bodyPr>
            <a:lstStyle/>
            <a:p>
              <a:pPr indent="0" lvl="0" marL="0" rtl="0" algn="l">
                <a:lnSpc>
                  <a:spcPct val="100000"/>
                </a:lnSpc>
                <a:spcBef>
                  <a:spcPts val="0"/>
                </a:spcBef>
                <a:spcAft>
                  <a:spcPts val="0"/>
                </a:spcAft>
                <a:buNone/>
              </a:pPr>
              <a:r>
                <a:t/>
              </a:r>
              <a:endParaRPr sz="700"/>
            </a:p>
          </p:txBody>
        </p:sp>
        <p:sp>
          <p:nvSpPr>
            <p:cNvPr id="156" name="Google Shape;156;p19"/>
            <p:cNvSpPr txBox="1"/>
            <p:nvPr/>
          </p:nvSpPr>
          <p:spPr>
            <a:xfrm>
              <a:off x="2" y="400"/>
              <a:ext cx="982500" cy="2685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lang="en" sz="1200">
                  <a:solidFill>
                    <a:srgbClr val="F5F3EB"/>
                  </a:solidFill>
                  <a:latin typeface="IBM Plex Sans"/>
                  <a:ea typeface="IBM Plex Sans"/>
                  <a:cs typeface="IBM Plex Sans"/>
                  <a:sym typeface="IBM Plex Sans"/>
                </a:rPr>
                <a:t>Hotspot Methodology</a:t>
              </a:r>
              <a:endParaRPr sz="700"/>
            </a:p>
          </p:txBody>
        </p:sp>
      </p:grpSp>
      <p:grpSp>
        <p:nvGrpSpPr>
          <p:cNvPr id="157" name="Google Shape;157;p19"/>
          <p:cNvGrpSpPr/>
          <p:nvPr/>
        </p:nvGrpSpPr>
        <p:grpSpPr>
          <a:xfrm>
            <a:off x="6764245" y="1918124"/>
            <a:ext cx="1865466" cy="515443"/>
            <a:chOff x="0" y="-4723"/>
            <a:chExt cx="982600" cy="271500"/>
          </a:xfrm>
        </p:grpSpPr>
        <p:sp>
          <p:nvSpPr>
            <p:cNvPr id="158" name="Google Shape;158;p19"/>
            <p:cNvSpPr/>
            <p:nvPr/>
          </p:nvSpPr>
          <p:spPr>
            <a:xfrm>
              <a:off x="0" y="0"/>
              <a:ext cx="982600" cy="266775"/>
            </a:xfrm>
            <a:custGeom>
              <a:rect b="b" l="l" r="r" t="t"/>
              <a:pathLst>
                <a:path extrusionOk="0" h="266775" w="982600">
                  <a:moveTo>
                    <a:pt x="103757" y="0"/>
                  </a:moveTo>
                  <a:lnTo>
                    <a:pt x="878843" y="0"/>
                  </a:lnTo>
                  <a:cubicBezTo>
                    <a:pt x="936147" y="0"/>
                    <a:pt x="982600" y="46453"/>
                    <a:pt x="982600" y="103757"/>
                  </a:cubicBezTo>
                  <a:lnTo>
                    <a:pt x="982600" y="163018"/>
                  </a:lnTo>
                  <a:cubicBezTo>
                    <a:pt x="982600" y="220321"/>
                    <a:pt x="936147" y="266775"/>
                    <a:pt x="878843" y="266775"/>
                  </a:cubicBezTo>
                  <a:lnTo>
                    <a:pt x="103757" y="266775"/>
                  </a:lnTo>
                  <a:cubicBezTo>
                    <a:pt x="76239" y="266775"/>
                    <a:pt x="49848" y="255843"/>
                    <a:pt x="30390" y="236385"/>
                  </a:cubicBezTo>
                  <a:cubicBezTo>
                    <a:pt x="10931" y="216927"/>
                    <a:pt x="0" y="190536"/>
                    <a:pt x="0" y="163018"/>
                  </a:cubicBezTo>
                  <a:lnTo>
                    <a:pt x="0" y="103757"/>
                  </a:lnTo>
                  <a:cubicBezTo>
                    <a:pt x="0" y="46453"/>
                    <a:pt x="46453" y="0"/>
                    <a:pt x="103757" y="0"/>
                  </a:cubicBezTo>
                  <a:close/>
                </a:path>
              </a:pathLst>
            </a:custGeom>
            <a:solidFill>
              <a:srgbClr val="353824"/>
            </a:solidFill>
            <a:ln cap="rnd" cmpd="sng" w="19050">
              <a:solidFill>
                <a:srgbClr val="353824"/>
              </a:solidFill>
              <a:prstDash val="solid"/>
              <a:round/>
              <a:headEnd len="sm" w="sm" type="none"/>
              <a:tailEnd len="sm" w="sm" type="none"/>
            </a:ln>
          </p:spPr>
          <p:txBody>
            <a:bodyPr anchorCtr="0" anchor="ctr" bIns="45725" lIns="45725" spcFirstLastPara="1" rIns="45725" wrap="square" tIns="45725">
              <a:noAutofit/>
            </a:bodyPr>
            <a:lstStyle/>
            <a:p>
              <a:pPr indent="0" lvl="0" marL="0" rtl="0" algn="l">
                <a:lnSpc>
                  <a:spcPct val="100000"/>
                </a:lnSpc>
                <a:spcBef>
                  <a:spcPts val="0"/>
                </a:spcBef>
                <a:spcAft>
                  <a:spcPts val="0"/>
                </a:spcAft>
                <a:buNone/>
              </a:pPr>
              <a:r>
                <a:t/>
              </a:r>
              <a:endParaRPr sz="700"/>
            </a:p>
          </p:txBody>
        </p:sp>
        <p:sp>
          <p:nvSpPr>
            <p:cNvPr id="159" name="Google Shape;159;p19"/>
            <p:cNvSpPr txBox="1"/>
            <p:nvPr/>
          </p:nvSpPr>
          <p:spPr>
            <a:xfrm>
              <a:off x="2" y="-4723"/>
              <a:ext cx="982500" cy="2715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lang="en" sz="1200">
                  <a:solidFill>
                    <a:srgbClr val="F5F3EB"/>
                  </a:solidFill>
                  <a:latin typeface="IBM Plex Sans"/>
                  <a:ea typeface="IBM Plex Sans"/>
                  <a:cs typeface="IBM Plex Sans"/>
                  <a:sym typeface="IBM Plex Sans"/>
                </a:rPr>
                <a:t>Key Findings</a:t>
              </a:r>
              <a:endParaRPr sz="700"/>
            </a:p>
          </p:txBody>
        </p:sp>
      </p:grpSp>
      <p:sp>
        <p:nvSpPr>
          <p:cNvPr id="160" name="Google Shape;160;p19"/>
          <p:cNvSpPr/>
          <p:nvPr/>
        </p:nvSpPr>
        <p:spPr>
          <a:xfrm rot="5400000">
            <a:off x="6884261" y="-1318015"/>
            <a:ext cx="3451943" cy="2636030"/>
          </a:xfrm>
          <a:custGeom>
            <a:rect b="b" l="l" r="r" t="t"/>
            <a:pathLst>
              <a:path extrusionOk="0" h="5272059" w="6903887">
                <a:moveTo>
                  <a:pt x="0" y="0"/>
                </a:moveTo>
                <a:lnTo>
                  <a:pt x="6903887" y="0"/>
                </a:lnTo>
                <a:lnTo>
                  <a:pt x="6903887" y="5272060"/>
                </a:lnTo>
                <a:lnTo>
                  <a:pt x="0" y="5272060"/>
                </a:lnTo>
                <a:lnTo>
                  <a:pt x="0" y="0"/>
                </a:lnTo>
                <a:close/>
              </a:path>
            </a:pathLst>
          </a:custGeom>
          <a:blipFill rotWithShape="1">
            <a:blip r:embed="rId3">
              <a:alphaModFix/>
            </a:blip>
            <a:stretch>
              <a:fillRect b="0" l="0" r="0" t="0"/>
            </a:stretch>
          </a:blipFill>
          <a:ln>
            <a:noFill/>
          </a:ln>
        </p:spPr>
      </p:sp>
      <p:grpSp>
        <p:nvGrpSpPr>
          <p:cNvPr id="161" name="Google Shape;161;p19"/>
          <p:cNvGrpSpPr/>
          <p:nvPr/>
        </p:nvGrpSpPr>
        <p:grpSpPr>
          <a:xfrm>
            <a:off x="514350" y="635705"/>
            <a:ext cx="509596" cy="509820"/>
            <a:chOff x="0" y="0"/>
            <a:chExt cx="846084" cy="846456"/>
          </a:xfrm>
        </p:grpSpPr>
        <p:sp>
          <p:nvSpPr>
            <p:cNvPr id="162" name="Google Shape;162;p19"/>
            <p:cNvSpPr/>
            <p:nvPr/>
          </p:nvSpPr>
          <p:spPr>
            <a:xfrm>
              <a:off x="0" y="0"/>
              <a:ext cx="846084" cy="846456"/>
            </a:xfrm>
            <a:custGeom>
              <a:rect b="b" l="l" r="r" t="t"/>
              <a:pathLst>
                <a:path extrusionOk="0" h="846456" w="846084">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cap="sq" cmpd="sng" w="19050">
              <a:solidFill>
                <a:srgbClr val="35382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3" name="Google Shape;163;p19"/>
            <p:cNvSpPr txBox="1"/>
            <p:nvPr/>
          </p:nvSpPr>
          <p:spPr>
            <a:xfrm>
              <a:off x="79320" y="12680"/>
              <a:ext cx="687300" cy="754500"/>
            </a:xfrm>
            <a:prstGeom prst="rect">
              <a:avLst/>
            </a:prstGeom>
            <a:noFill/>
            <a:ln>
              <a:noFill/>
            </a:ln>
          </p:spPr>
          <p:txBody>
            <a:bodyPr anchorCtr="0" anchor="ctr" bIns="0" lIns="0" spcFirstLastPara="1" rIns="0" wrap="square" tIns="0">
              <a:noAutofit/>
            </a:bodyPr>
            <a:lstStyle/>
            <a:p>
              <a:pPr indent="0" lvl="0" marL="0" marR="0" rtl="0" algn="ctr">
                <a:lnSpc>
                  <a:spcPct val="140010"/>
                </a:lnSpc>
                <a:spcBef>
                  <a:spcPts val="0"/>
                </a:spcBef>
                <a:spcAft>
                  <a:spcPts val="0"/>
                </a:spcAft>
                <a:buNone/>
              </a:pPr>
              <a:r>
                <a:rPr b="0" i="0" lang="en" sz="1800" u="none" cap="none" strike="noStrike">
                  <a:solidFill>
                    <a:srgbClr val="353824"/>
                  </a:solidFill>
                  <a:latin typeface="IBM Plex Mono"/>
                  <a:ea typeface="IBM Plex Mono"/>
                  <a:cs typeface="IBM Plex Mono"/>
                  <a:sym typeface="IBM Plex Mono"/>
                </a:rPr>
                <a:t>02</a:t>
              </a:r>
              <a:endParaRPr sz="700"/>
            </a:p>
          </p:txBody>
        </p:sp>
      </p:grpSp>
      <p:sp>
        <p:nvSpPr>
          <p:cNvPr id="164" name="Google Shape;164;p19"/>
          <p:cNvSpPr txBox="1"/>
          <p:nvPr/>
        </p:nvSpPr>
        <p:spPr>
          <a:xfrm>
            <a:off x="1116706" y="645435"/>
            <a:ext cx="60852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300">
                <a:solidFill>
                  <a:srgbClr val="353824"/>
                </a:solidFill>
                <a:latin typeface="IBM Plex Serif"/>
                <a:ea typeface="IBM Plex Serif"/>
                <a:cs typeface="IBM Plex Serif"/>
                <a:sym typeface="IBM Plex Serif"/>
              </a:rPr>
              <a:t>Hotspot Lead Risk Analysis</a:t>
            </a:r>
            <a:endParaRPr sz="3300">
              <a:solidFill>
                <a:srgbClr val="353824"/>
              </a:solidFill>
              <a:latin typeface="IBM Plex Serif"/>
              <a:ea typeface="IBM Plex Serif"/>
              <a:cs typeface="IBM Plex Serif"/>
              <a:sym typeface="IBM Plex Serif"/>
            </a:endParaRPr>
          </a:p>
        </p:txBody>
      </p:sp>
      <p:sp>
        <p:nvSpPr>
          <p:cNvPr id="165" name="Google Shape;165;p19"/>
          <p:cNvSpPr txBox="1"/>
          <p:nvPr/>
        </p:nvSpPr>
        <p:spPr>
          <a:xfrm>
            <a:off x="4683807" y="2638778"/>
            <a:ext cx="1865400" cy="1523700"/>
          </a:xfrm>
          <a:prstGeom prst="rect">
            <a:avLst/>
          </a:prstGeom>
          <a:noFill/>
          <a:ln>
            <a:noFill/>
          </a:ln>
        </p:spPr>
        <p:txBody>
          <a:bodyPr anchorCtr="0" anchor="t" bIns="0" lIns="0" spcFirstLastPara="1" rIns="0" wrap="square" tIns="0">
            <a:spAutoFit/>
          </a:bodyPr>
          <a:lstStyle/>
          <a:p>
            <a:pPr indent="-120650" lvl="1" marL="228600" marR="0" rtl="0" algn="l">
              <a:lnSpc>
                <a:spcPct val="100000"/>
              </a:lnSpc>
              <a:spcBef>
                <a:spcPts val="0"/>
              </a:spcBef>
              <a:spcAft>
                <a:spcPts val="0"/>
              </a:spcAft>
              <a:buClr>
                <a:srgbClr val="353824"/>
              </a:buClr>
              <a:buSzPts val="1100"/>
              <a:buFont typeface="Arial"/>
              <a:buChar char="•"/>
            </a:pPr>
            <a:r>
              <a:rPr lang="en" sz="1100">
                <a:solidFill>
                  <a:srgbClr val="353824"/>
                </a:solidFill>
                <a:latin typeface="IBM Plex Sans"/>
                <a:ea typeface="IBM Plex Sans"/>
                <a:cs typeface="IBM Plex Sans"/>
                <a:sym typeface="IBM Plex Sans"/>
              </a:rPr>
              <a:t>Where is the statistic unusually high given the statistics surrounding it?</a:t>
            </a:r>
            <a:endParaRPr sz="1100">
              <a:solidFill>
                <a:srgbClr val="353824"/>
              </a:solidFill>
              <a:latin typeface="IBM Plex Sans"/>
              <a:ea typeface="IBM Plex Sans"/>
              <a:cs typeface="IBM Plex Sans"/>
              <a:sym typeface="IBM Plex Sans"/>
            </a:endParaRPr>
          </a:p>
          <a:p>
            <a:pPr indent="-120650" lvl="1" marL="228600" marR="0" rtl="0" algn="l">
              <a:lnSpc>
                <a:spcPct val="100000"/>
              </a:lnSpc>
              <a:spcBef>
                <a:spcPts val="0"/>
              </a:spcBef>
              <a:spcAft>
                <a:spcPts val="0"/>
              </a:spcAft>
              <a:buClr>
                <a:srgbClr val="353824"/>
              </a:buClr>
              <a:buSzPts val="1100"/>
              <a:buFont typeface="IBM Plex Sans"/>
              <a:buChar char="•"/>
            </a:pPr>
            <a:r>
              <a:rPr lang="en" sz="1100">
                <a:solidFill>
                  <a:srgbClr val="353824"/>
                </a:solidFill>
                <a:latin typeface="IBM Plex Sans"/>
                <a:ea typeface="IBM Plex Sans"/>
                <a:cs typeface="IBM Plex Sans"/>
                <a:sym typeface="IBM Plex Sans"/>
              </a:rPr>
              <a:t>Use of Gi* Statistic to determine spatial hotspots</a:t>
            </a:r>
            <a:endParaRPr sz="1100">
              <a:solidFill>
                <a:srgbClr val="353824"/>
              </a:solidFill>
              <a:latin typeface="IBM Plex Sans"/>
              <a:ea typeface="IBM Plex Sans"/>
              <a:cs typeface="IBM Plex Sans"/>
              <a:sym typeface="IBM Plex Sans"/>
            </a:endParaRPr>
          </a:p>
          <a:p>
            <a:pPr indent="-120650" lvl="1" marL="228600" marR="0" rtl="0" algn="l">
              <a:lnSpc>
                <a:spcPct val="100000"/>
              </a:lnSpc>
              <a:spcBef>
                <a:spcPts val="0"/>
              </a:spcBef>
              <a:spcAft>
                <a:spcPts val="0"/>
              </a:spcAft>
              <a:buClr>
                <a:srgbClr val="353824"/>
              </a:buClr>
              <a:buSzPts val="1100"/>
              <a:buFont typeface="IBM Plex Sans"/>
              <a:buChar char="•"/>
            </a:pPr>
            <a:r>
              <a:rPr lang="en" sz="1100">
                <a:solidFill>
                  <a:srgbClr val="353824"/>
                </a:solidFill>
                <a:latin typeface="IBM Plex Sans"/>
                <a:ea typeface="IBM Plex Sans"/>
                <a:cs typeface="IBM Plex Sans"/>
                <a:sym typeface="IBM Plex Sans"/>
              </a:rPr>
              <a:t>Locating significant hot and cold spots</a:t>
            </a:r>
            <a:endParaRPr sz="1100">
              <a:solidFill>
                <a:srgbClr val="353824"/>
              </a:solidFill>
              <a:latin typeface="IBM Plex Sans"/>
              <a:ea typeface="IBM Plex Sans"/>
              <a:cs typeface="IBM Plex Sans"/>
              <a:sym typeface="IBM Plex Sans"/>
            </a:endParaRPr>
          </a:p>
          <a:p>
            <a:pPr indent="-120650" lvl="1" marL="228600" marR="0" rtl="0" algn="l">
              <a:lnSpc>
                <a:spcPct val="100000"/>
              </a:lnSpc>
              <a:spcBef>
                <a:spcPts val="0"/>
              </a:spcBef>
              <a:spcAft>
                <a:spcPts val="0"/>
              </a:spcAft>
              <a:buClr>
                <a:srgbClr val="353824"/>
              </a:buClr>
              <a:buSzPts val="1100"/>
              <a:buFont typeface="IBM Plex Sans"/>
              <a:buChar char="•"/>
            </a:pPr>
            <a:r>
              <a:rPr lang="en" sz="1100">
                <a:solidFill>
                  <a:srgbClr val="353824"/>
                </a:solidFill>
                <a:latin typeface="IBM Plex Sans"/>
                <a:ea typeface="IBM Plex Sans"/>
                <a:cs typeface="IBM Plex Sans"/>
                <a:sym typeface="IBM Plex Sans"/>
              </a:rPr>
              <a:t>Combining hotspot maps</a:t>
            </a:r>
            <a:endParaRPr sz="1100">
              <a:solidFill>
                <a:srgbClr val="353824"/>
              </a:solidFill>
              <a:latin typeface="IBM Plex Sans"/>
              <a:ea typeface="IBM Plex Sans"/>
              <a:cs typeface="IBM Plex Sans"/>
              <a:sym typeface="IBM Plex Sans"/>
            </a:endParaRPr>
          </a:p>
        </p:txBody>
      </p:sp>
      <p:sp>
        <p:nvSpPr>
          <p:cNvPr id="166" name="Google Shape;166;p19"/>
          <p:cNvSpPr txBox="1"/>
          <p:nvPr/>
        </p:nvSpPr>
        <p:spPr>
          <a:xfrm>
            <a:off x="6768535" y="2639304"/>
            <a:ext cx="1861200" cy="169200"/>
          </a:xfrm>
          <a:prstGeom prst="rect">
            <a:avLst/>
          </a:prstGeom>
          <a:noFill/>
          <a:ln>
            <a:noFill/>
          </a:ln>
        </p:spPr>
        <p:txBody>
          <a:bodyPr anchorCtr="0" anchor="t" bIns="0" lIns="0" spcFirstLastPara="1" rIns="0" wrap="square" tIns="0">
            <a:spAutoFit/>
          </a:bodyPr>
          <a:lstStyle/>
          <a:p>
            <a:pPr indent="0" lvl="0" marL="457200" marR="0" rtl="0" algn="l">
              <a:lnSpc>
                <a:spcPct val="100000"/>
              </a:lnSpc>
              <a:spcBef>
                <a:spcPts val="0"/>
              </a:spcBef>
              <a:spcAft>
                <a:spcPts val="0"/>
              </a:spcAft>
              <a:buNone/>
            </a:pPr>
            <a:r>
              <a:t/>
            </a:r>
            <a:endParaRPr sz="1100">
              <a:solidFill>
                <a:srgbClr val="353824"/>
              </a:solidFill>
              <a:latin typeface="IBM Plex Sans"/>
              <a:ea typeface="IBM Plex Sans"/>
              <a:cs typeface="IBM Plex Sans"/>
              <a:sym typeface="IBM Plex Sans"/>
            </a:endParaRPr>
          </a:p>
        </p:txBody>
      </p:sp>
      <p:pic>
        <p:nvPicPr>
          <p:cNvPr id="167" name="Google Shape;167;p19" title="youth spot.png"/>
          <p:cNvPicPr preferRelativeResize="0"/>
          <p:nvPr/>
        </p:nvPicPr>
        <p:blipFill>
          <a:blip r:embed="rId4">
            <a:alphaModFix/>
          </a:blip>
          <a:stretch>
            <a:fillRect/>
          </a:stretch>
        </p:blipFill>
        <p:spPr>
          <a:xfrm>
            <a:off x="545400" y="1746299"/>
            <a:ext cx="1109625" cy="1013725"/>
          </a:xfrm>
          <a:prstGeom prst="rect">
            <a:avLst/>
          </a:prstGeom>
          <a:noFill/>
          <a:ln cap="flat" cmpd="sng" w="9525">
            <a:solidFill>
              <a:schemeClr val="dk2"/>
            </a:solidFill>
            <a:prstDash val="solid"/>
            <a:round/>
            <a:headEnd len="sm" w="sm" type="none"/>
            <a:tailEnd len="sm" w="sm" type="none"/>
          </a:ln>
        </p:spPr>
      </p:pic>
      <p:pic>
        <p:nvPicPr>
          <p:cNvPr id="168" name="Google Shape;168;p19" title="uninsured spot.png"/>
          <p:cNvPicPr preferRelativeResize="0"/>
          <p:nvPr/>
        </p:nvPicPr>
        <p:blipFill>
          <a:blip r:embed="rId5">
            <a:alphaModFix/>
          </a:blip>
          <a:stretch>
            <a:fillRect/>
          </a:stretch>
        </p:blipFill>
        <p:spPr>
          <a:xfrm>
            <a:off x="1655025" y="1733170"/>
            <a:ext cx="1109625" cy="1039983"/>
          </a:xfrm>
          <a:prstGeom prst="rect">
            <a:avLst/>
          </a:prstGeom>
          <a:noFill/>
          <a:ln cap="flat" cmpd="sng" w="9525">
            <a:solidFill>
              <a:schemeClr val="dk2"/>
            </a:solidFill>
            <a:prstDash val="solid"/>
            <a:round/>
            <a:headEnd len="sm" w="sm" type="none"/>
            <a:tailEnd len="sm" w="sm" type="none"/>
          </a:ln>
        </p:spPr>
      </p:pic>
      <p:pic>
        <p:nvPicPr>
          <p:cNvPr id="169" name="Google Shape;169;p19" title="inversecome spot.png"/>
          <p:cNvPicPr preferRelativeResize="0"/>
          <p:nvPr/>
        </p:nvPicPr>
        <p:blipFill>
          <a:blip r:embed="rId6">
            <a:alphaModFix/>
          </a:blip>
          <a:stretch>
            <a:fillRect/>
          </a:stretch>
        </p:blipFill>
        <p:spPr>
          <a:xfrm>
            <a:off x="2764650" y="1725976"/>
            <a:ext cx="1109625" cy="1054378"/>
          </a:xfrm>
          <a:prstGeom prst="rect">
            <a:avLst/>
          </a:prstGeom>
          <a:noFill/>
          <a:ln cap="flat" cmpd="sng" w="9525">
            <a:solidFill>
              <a:schemeClr val="dk2"/>
            </a:solidFill>
            <a:prstDash val="solid"/>
            <a:round/>
            <a:headEnd len="sm" w="sm" type="none"/>
            <a:tailEnd len="sm" w="sm" type="none"/>
          </a:ln>
        </p:spPr>
      </p:pic>
      <p:sp>
        <p:nvSpPr>
          <p:cNvPr id="170" name="Google Shape;170;p19"/>
          <p:cNvSpPr txBox="1"/>
          <p:nvPr/>
        </p:nvSpPr>
        <p:spPr>
          <a:xfrm>
            <a:off x="123800" y="2771250"/>
            <a:ext cx="45600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dk2"/>
                </a:solidFill>
                <a:latin typeface="IBM Plex Sans"/>
                <a:ea typeface="IBM Plex Sans"/>
                <a:cs typeface="IBM Plex Sans"/>
                <a:sym typeface="IBM Plex Sans"/>
              </a:rPr>
              <a:t>Youth,</a:t>
            </a:r>
            <a:r>
              <a:rPr i="1" lang="en" sz="1300">
                <a:solidFill>
                  <a:schemeClr val="dk2"/>
                </a:solidFill>
                <a:latin typeface="IBM Plex Sans"/>
                <a:ea typeface="IBM Plex Sans"/>
                <a:cs typeface="IBM Plex Sans"/>
                <a:sym typeface="IBM Plex Sans"/>
              </a:rPr>
              <a:t> Uninsured,</a:t>
            </a:r>
            <a:r>
              <a:rPr i="1" lang="en" sz="1300">
                <a:solidFill>
                  <a:schemeClr val="dk2"/>
                </a:solidFill>
                <a:latin typeface="IBM Plex Sans"/>
                <a:ea typeface="IBM Plex Sans"/>
                <a:cs typeface="IBM Plex Sans"/>
                <a:sym typeface="IBM Plex Sans"/>
              </a:rPr>
              <a:t> Inverse Income Hotspots - Demographics</a:t>
            </a:r>
            <a:endParaRPr i="1" sz="1300">
              <a:solidFill>
                <a:schemeClr val="dk2"/>
              </a:solidFill>
              <a:latin typeface="IBM Plex Sans"/>
              <a:ea typeface="IBM Plex Sans"/>
              <a:cs typeface="IBM Plex Sans"/>
              <a:sym typeface="IBM Plex Sans"/>
            </a:endParaRPr>
          </a:p>
        </p:txBody>
      </p:sp>
      <p:pic>
        <p:nvPicPr>
          <p:cNvPr id="171" name="Google Shape;171;p19" title="privlead spot.png"/>
          <p:cNvPicPr preferRelativeResize="0"/>
          <p:nvPr/>
        </p:nvPicPr>
        <p:blipFill>
          <a:blip r:embed="rId7">
            <a:alphaModFix/>
          </a:blip>
          <a:stretch>
            <a:fillRect/>
          </a:stretch>
        </p:blipFill>
        <p:spPr>
          <a:xfrm>
            <a:off x="123790" y="3147201"/>
            <a:ext cx="1109625" cy="1019531"/>
          </a:xfrm>
          <a:prstGeom prst="rect">
            <a:avLst/>
          </a:prstGeom>
          <a:noFill/>
          <a:ln cap="flat" cmpd="sng" w="9525">
            <a:solidFill>
              <a:schemeClr val="dk2"/>
            </a:solidFill>
            <a:prstDash val="solid"/>
            <a:round/>
            <a:headEnd len="sm" w="sm" type="none"/>
            <a:tailEnd len="sm" w="sm" type="none"/>
          </a:ln>
        </p:spPr>
      </p:pic>
      <p:pic>
        <p:nvPicPr>
          <p:cNvPr id="172" name="Google Shape;172;p19" title="privsus spot.png"/>
          <p:cNvPicPr preferRelativeResize="0"/>
          <p:nvPr/>
        </p:nvPicPr>
        <p:blipFill>
          <a:blip r:embed="rId8">
            <a:alphaModFix/>
          </a:blip>
          <a:stretch>
            <a:fillRect/>
          </a:stretch>
        </p:blipFill>
        <p:spPr>
          <a:xfrm>
            <a:off x="1234235" y="3167526"/>
            <a:ext cx="1109625" cy="977975"/>
          </a:xfrm>
          <a:prstGeom prst="rect">
            <a:avLst/>
          </a:prstGeom>
          <a:noFill/>
          <a:ln cap="flat" cmpd="sng" w="9525">
            <a:solidFill>
              <a:schemeClr val="dk2"/>
            </a:solidFill>
            <a:prstDash val="solid"/>
            <a:round/>
            <a:headEnd len="sm" w="sm" type="none"/>
            <a:tailEnd len="sm" w="sm" type="none"/>
          </a:ln>
        </p:spPr>
      </p:pic>
      <p:pic>
        <p:nvPicPr>
          <p:cNvPr id="173" name="Google Shape;173;p19" title="publead spot.png"/>
          <p:cNvPicPr preferRelativeResize="0"/>
          <p:nvPr/>
        </p:nvPicPr>
        <p:blipFill>
          <a:blip r:embed="rId9">
            <a:alphaModFix/>
          </a:blip>
          <a:stretch>
            <a:fillRect/>
          </a:stretch>
        </p:blipFill>
        <p:spPr>
          <a:xfrm>
            <a:off x="2344685" y="3167526"/>
            <a:ext cx="1109625" cy="978817"/>
          </a:xfrm>
          <a:prstGeom prst="rect">
            <a:avLst/>
          </a:prstGeom>
          <a:noFill/>
          <a:ln cap="flat" cmpd="sng" w="9525">
            <a:solidFill>
              <a:schemeClr val="dk2"/>
            </a:solidFill>
            <a:prstDash val="solid"/>
            <a:round/>
            <a:headEnd len="sm" w="sm" type="none"/>
            <a:tailEnd len="sm" w="sm" type="none"/>
          </a:ln>
        </p:spPr>
      </p:pic>
      <p:pic>
        <p:nvPicPr>
          <p:cNvPr id="174" name="Google Shape;174;p19" title="pubsus spot.png"/>
          <p:cNvPicPr preferRelativeResize="0"/>
          <p:nvPr/>
        </p:nvPicPr>
        <p:blipFill>
          <a:blip r:embed="rId10">
            <a:alphaModFix/>
          </a:blip>
          <a:stretch>
            <a:fillRect/>
          </a:stretch>
        </p:blipFill>
        <p:spPr>
          <a:xfrm>
            <a:off x="3455138" y="3150100"/>
            <a:ext cx="1153735" cy="1013725"/>
          </a:xfrm>
          <a:prstGeom prst="rect">
            <a:avLst/>
          </a:prstGeom>
          <a:noFill/>
          <a:ln cap="flat" cmpd="sng" w="9525">
            <a:solidFill>
              <a:schemeClr val="dk2"/>
            </a:solidFill>
            <a:prstDash val="solid"/>
            <a:round/>
            <a:headEnd len="sm" w="sm" type="none"/>
            <a:tailEnd len="sm" w="sm" type="none"/>
          </a:ln>
        </p:spPr>
      </p:pic>
      <p:sp>
        <p:nvSpPr>
          <p:cNvPr id="175" name="Google Shape;175;p19"/>
          <p:cNvSpPr txBox="1"/>
          <p:nvPr/>
        </p:nvSpPr>
        <p:spPr>
          <a:xfrm>
            <a:off x="0" y="4166725"/>
            <a:ext cx="50127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dk2"/>
                </a:solidFill>
                <a:latin typeface="IBM Plex Sans"/>
                <a:ea typeface="IBM Plex Sans"/>
                <a:cs typeface="IBM Plex Sans"/>
                <a:sym typeface="IBM Plex Sans"/>
              </a:rPr>
              <a:t>Private/Public Lead and Suspected Lead Hotspots - Lead Presence</a:t>
            </a:r>
            <a:endParaRPr i="1" sz="1300">
              <a:solidFill>
                <a:schemeClr val="dk2"/>
              </a:solidFill>
              <a:latin typeface="IBM Plex Sans"/>
              <a:ea typeface="IBM Plex Sans"/>
              <a:cs typeface="IBM Plex Sans"/>
              <a:sym typeface="IBM Plex Sans"/>
            </a:endParaRPr>
          </a:p>
        </p:txBody>
      </p:sp>
      <p:pic>
        <p:nvPicPr>
          <p:cNvPr id="176" name="Google Shape;176;p19" title="hotspot.png"/>
          <p:cNvPicPr preferRelativeResize="0"/>
          <p:nvPr/>
        </p:nvPicPr>
        <p:blipFill>
          <a:blip r:embed="rId11">
            <a:alphaModFix/>
          </a:blip>
          <a:stretch>
            <a:fillRect/>
          </a:stretch>
        </p:blipFill>
        <p:spPr>
          <a:xfrm>
            <a:off x="6646232" y="2571754"/>
            <a:ext cx="2105789" cy="2030197"/>
          </a:xfrm>
          <a:prstGeom prst="rect">
            <a:avLst/>
          </a:prstGeom>
          <a:noFill/>
          <a:ln cap="flat" cmpd="sng" w="9525">
            <a:solidFill>
              <a:schemeClr val="dk2"/>
            </a:solidFill>
            <a:prstDash val="solid"/>
            <a:round/>
            <a:headEnd len="sm" w="sm" type="none"/>
            <a:tailEnd len="sm" w="sm" type="none"/>
          </a:ln>
        </p:spPr>
      </p:pic>
      <p:cxnSp>
        <p:nvCxnSpPr>
          <p:cNvPr id="177" name="Google Shape;177;p19"/>
          <p:cNvCxnSpPr/>
          <p:nvPr/>
        </p:nvCxnSpPr>
        <p:spPr>
          <a:xfrm>
            <a:off x="514350" y="1297450"/>
            <a:ext cx="8115300" cy="9600"/>
          </a:xfrm>
          <a:prstGeom prst="straightConnector1">
            <a:avLst/>
          </a:prstGeom>
          <a:noFill/>
          <a:ln cap="flat" cmpd="sng" w="19050">
            <a:solidFill>
              <a:srgbClr val="353824"/>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181" name="Shape 181"/>
        <p:cNvGrpSpPr/>
        <p:nvPr/>
      </p:nvGrpSpPr>
      <p:grpSpPr>
        <a:xfrm>
          <a:off x="0" y="0"/>
          <a:ext cx="0" cy="0"/>
          <a:chOff x="0" y="0"/>
          <a:chExt cx="0" cy="0"/>
        </a:xfrm>
      </p:grpSpPr>
      <p:grpSp>
        <p:nvGrpSpPr>
          <p:cNvPr id="182" name="Google Shape;182;p20"/>
          <p:cNvGrpSpPr/>
          <p:nvPr/>
        </p:nvGrpSpPr>
        <p:grpSpPr>
          <a:xfrm>
            <a:off x="514350" y="635705"/>
            <a:ext cx="509596" cy="509820"/>
            <a:chOff x="0" y="0"/>
            <a:chExt cx="846084" cy="846456"/>
          </a:xfrm>
        </p:grpSpPr>
        <p:sp>
          <p:nvSpPr>
            <p:cNvPr id="183" name="Google Shape;183;p20"/>
            <p:cNvSpPr/>
            <p:nvPr/>
          </p:nvSpPr>
          <p:spPr>
            <a:xfrm>
              <a:off x="0" y="0"/>
              <a:ext cx="846084" cy="846456"/>
            </a:xfrm>
            <a:custGeom>
              <a:rect b="b" l="l" r="r" t="t"/>
              <a:pathLst>
                <a:path extrusionOk="0" h="846456" w="846084">
                  <a:moveTo>
                    <a:pt x="423042" y="0"/>
                  </a:moveTo>
                  <a:cubicBezTo>
                    <a:pt x="189402" y="0"/>
                    <a:pt x="0" y="189486"/>
                    <a:pt x="0" y="423228"/>
                  </a:cubicBezTo>
                  <a:cubicBezTo>
                    <a:pt x="0" y="656970"/>
                    <a:pt x="189402" y="846456"/>
                    <a:pt x="423042" y="846456"/>
                  </a:cubicBezTo>
                  <a:cubicBezTo>
                    <a:pt x="656682" y="846456"/>
                    <a:pt x="846084" y="656970"/>
                    <a:pt x="846084" y="423228"/>
                  </a:cubicBezTo>
                  <a:cubicBezTo>
                    <a:pt x="846084" y="189486"/>
                    <a:pt x="656682" y="0"/>
                    <a:pt x="423042" y="0"/>
                  </a:cubicBezTo>
                  <a:close/>
                </a:path>
              </a:pathLst>
            </a:custGeom>
            <a:solidFill>
              <a:srgbClr val="000000">
                <a:alpha val="0"/>
              </a:srgbClr>
            </a:solidFill>
            <a:ln cap="sq" cmpd="sng" w="19050">
              <a:solidFill>
                <a:srgbClr val="353824"/>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4" name="Google Shape;184;p20"/>
            <p:cNvSpPr txBox="1"/>
            <p:nvPr/>
          </p:nvSpPr>
          <p:spPr>
            <a:xfrm>
              <a:off x="79320" y="12680"/>
              <a:ext cx="687300" cy="754500"/>
            </a:xfrm>
            <a:prstGeom prst="rect">
              <a:avLst/>
            </a:prstGeom>
            <a:noFill/>
            <a:ln>
              <a:noFill/>
            </a:ln>
          </p:spPr>
          <p:txBody>
            <a:bodyPr anchorCtr="0" anchor="ctr" bIns="0" lIns="0" spcFirstLastPara="1" rIns="0" wrap="square" tIns="0">
              <a:noAutofit/>
            </a:bodyPr>
            <a:lstStyle/>
            <a:p>
              <a:pPr indent="0" lvl="0" marL="0" marR="0" rtl="0" algn="ctr">
                <a:lnSpc>
                  <a:spcPct val="140010"/>
                </a:lnSpc>
                <a:spcBef>
                  <a:spcPts val="0"/>
                </a:spcBef>
                <a:spcAft>
                  <a:spcPts val="0"/>
                </a:spcAft>
                <a:buNone/>
              </a:pPr>
              <a:r>
                <a:rPr b="0" i="0" lang="en" sz="1800" u="none" cap="none" strike="noStrike">
                  <a:solidFill>
                    <a:srgbClr val="353824"/>
                  </a:solidFill>
                  <a:latin typeface="IBM Plex Mono"/>
                  <a:ea typeface="IBM Plex Mono"/>
                  <a:cs typeface="IBM Plex Mono"/>
                  <a:sym typeface="IBM Plex Mono"/>
                </a:rPr>
                <a:t>0</a:t>
              </a:r>
              <a:r>
                <a:rPr lang="en" sz="1800">
                  <a:solidFill>
                    <a:srgbClr val="353824"/>
                  </a:solidFill>
                  <a:latin typeface="IBM Plex Mono"/>
                  <a:ea typeface="IBM Plex Mono"/>
                  <a:cs typeface="IBM Plex Mono"/>
                  <a:sym typeface="IBM Plex Mono"/>
                </a:rPr>
                <a:t>3</a:t>
              </a:r>
              <a:endParaRPr sz="700"/>
            </a:p>
          </p:txBody>
        </p:sp>
      </p:grpSp>
      <p:sp>
        <p:nvSpPr>
          <p:cNvPr id="185" name="Google Shape;185;p20"/>
          <p:cNvSpPr txBox="1"/>
          <p:nvPr/>
        </p:nvSpPr>
        <p:spPr>
          <a:xfrm>
            <a:off x="1115493" y="162535"/>
            <a:ext cx="6085200" cy="1117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300">
                <a:solidFill>
                  <a:srgbClr val="353824"/>
                </a:solidFill>
                <a:latin typeface="IBM Plex Serif"/>
                <a:ea typeface="IBM Plex Serif"/>
                <a:cs typeface="IBM Plex Serif"/>
                <a:sym typeface="IBM Plex Serif"/>
              </a:rPr>
              <a:t>More Granular Service line replacement </a:t>
            </a:r>
            <a:endParaRPr sz="3300">
              <a:solidFill>
                <a:srgbClr val="353824"/>
              </a:solidFill>
              <a:latin typeface="IBM Plex Serif"/>
              <a:ea typeface="IBM Plex Serif"/>
              <a:cs typeface="IBM Plex Serif"/>
              <a:sym typeface="IBM Plex Serif"/>
            </a:endParaRPr>
          </a:p>
        </p:txBody>
      </p:sp>
      <p:cxnSp>
        <p:nvCxnSpPr>
          <p:cNvPr id="186" name="Google Shape;186;p20"/>
          <p:cNvCxnSpPr/>
          <p:nvPr/>
        </p:nvCxnSpPr>
        <p:spPr>
          <a:xfrm>
            <a:off x="514350" y="1297450"/>
            <a:ext cx="8115300" cy="9600"/>
          </a:xfrm>
          <a:prstGeom prst="straightConnector1">
            <a:avLst/>
          </a:prstGeom>
          <a:noFill/>
          <a:ln cap="flat" cmpd="sng" w="19050">
            <a:solidFill>
              <a:srgbClr val="353824"/>
            </a:solidFill>
            <a:prstDash val="solid"/>
            <a:round/>
            <a:headEnd len="sm" w="sm" type="none"/>
            <a:tailEnd len="sm" w="sm" type="none"/>
          </a:ln>
        </p:spPr>
      </p:cxnSp>
      <p:sp>
        <p:nvSpPr>
          <p:cNvPr id="187" name="Google Shape;187;p20"/>
          <p:cNvSpPr/>
          <p:nvPr/>
        </p:nvSpPr>
        <p:spPr>
          <a:xfrm rot="5400000">
            <a:off x="6884261" y="-1318015"/>
            <a:ext cx="3451943" cy="2636030"/>
          </a:xfrm>
          <a:custGeom>
            <a:rect b="b" l="l" r="r" t="t"/>
            <a:pathLst>
              <a:path extrusionOk="0" h="5272059" w="6903887">
                <a:moveTo>
                  <a:pt x="0" y="0"/>
                </a:moveTo>
                <a:lnTo>
                  <a:pt x="6903887" y="0"/>
                </a:lnTo>
                <a:lnTo>
                  <a:pt x="6903887" y="5272060"/>
                </a:lnTo>
                <a:lnTo>
                  <a:pt x="0" y="5272060"/>
                </a:lnTo>
                <a:lnTo>
                  <a:pt x="0" y="0"/>
                </a:lnTo>
                <a:close/>
              </a:path>
            </a:pathLst>
          </a:custGeom>
          <a:blipFill rotWithShape="1">
            <a:blip r:embed="rId3">
              <a:alphaModFix/>
            </a:blip>
            <a:stretch>
              <a:fillRect b="0" l="0" r="0" t="0"/>
            </a:stretch>
          </a:blipFill>
          <a:ln>
            <a:noFill/>
          </a:ln>
        </p:spPr>
      </p:sp>
      <p:pic>
        <p:nvPicPr>
          <p:cNvPr id="188" name="Google Shape;188;p20" title="RiskyServiceLinesPer100FT.png"/>
          <p:cNvPicPr preferRelativeResize="0"/>
          <p:nvPr/>
        </p:nvPicPr>
        <p:blipFill>
          <a:blip r:embed="rId4">
            <a:alphaModFix/>
          </a:blip>
          <a:stretch>
            <a:fillRect/>
          </a:stretch>
        </p:blipFill>
        <p:spPr>
          <a:xfrm>
            <a:off x="3928700" y="1400450"/>
            <a:ext cx="3272000" cy="3531648"/>
          </a:xfrm>
          <a:prstGeom prst="rect">
            <a:avLst/>
          </a:prstGeom>
          <a:noFill/>
          <a:ln>
            <a:noFill/>
          </a:ln>
        </p:spPr>
      </p:pic>
      <p:sp>
        <p:nvSpPr>
          <p:cNvPr id="189" name="Google Shape;189;p20"/>
          <p:cNvSpPr txBox="1"/>
          <p:nvPr/>
        </p:nvSpPr>
        <p:spPr>
          <a:xfrm>
            <a:off x="247850" y="1637400"/>
            <a:ext cx="2350500" cy="18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After setting priorities by block groups we can get more granular and prioritize streets within a block group. This will be done by </a:t>
            </a:r>
            <a:r>
              <a:rPr lang="en" sz="1800">
                <a:solidFill>
                  <a:schemeClr val="dk2"/>
                </a:solidFill>
              </a:rPr>
              <a:t>determining</a:t>
            </a:r>
            <a:r>
              <a:rPr lang="en" sz="1800">
                <a:solidFill>
                  <a:schemeClr val="dk2"/>
                </a:solidFill>
              </a:rPr>
              <a:t> the number of risky service lines per 100 ft.</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1" title="replacement_timeline_partial.gif"/>
          <p:cNvPicPr preferRelativeResize="0"/>
          <p:nvPr/>
        </p:nvPicPr>
        <p:blipFill>
          <a:blip r:embed="rId3">
            <a:alphaModFix/>
          </a:blip>
          <a:stretch>
            <a:fillRect/>
          </a:stretch>
        </p:blipFill>
        <p:spPr>
          <a:xfrm>
            <a:off x="42150" y="1412650"/>
            <a:ext cx="3361725" cy="3466176"/>
          </a:xfrm>
          <a:prstGeom prst="rect">
            <a:avLst/>
          </a:prstGeom>
          <a:noFill/>
          <a:ln>
            <a:noFill/>
          </a:ln>
        </p:spPr>
      </p:pic>
      <p:pic>
        <p:nvPicPr>
          <p:cNvPr id="195" name="Google Shape;195;p21" title="replacement_timeline_entire.gif"/>
          <p:cNvPicPr preferRelativeResize="0"/>
          <p:nvPr/>
        </p:nvPicPr>
        <p:blipFill>
          <a:blip r:embed="rId4">
            <a:alphaModFix/>
          </a:blip>
          <a:stretch>
            <a:fillRect/>
          </a:stretch>
        </p:blipFill>
        <p:spPr>
          <a:xfrm>
            <a:off x="3214775" y="1388675"/>
            <a:ext cx="3466176" cy="3466176"/>
          </a:xfrm>
          <a:prstGeom prst="rect">
            <a:avLst/>
          </a:prstGeom>
          <a:noFill/>
          <a:ln>
            <a:noFill/>
          </a:ln>
        </p:spPr>
      </p:pic>
      <p:sp>
        <p:nvSpPr>
          <p:cNvPr id="196" name="Google Shape;196;p21"/>
          <p:cNvSpPr txBox="1"/>
          <p:nvPr>
            <p:ph type="title"/>
          </p:nvPr>
        </p:nvSpPr>
        <p:spPr>
          <a:xfrm>
            <a:off x="3541525" y="115325"/>
            <a:ext cx="3161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 Service line replacement</a:t>
            </a:r>
            <a:endParaRPr/>
          </a:p>
          <a:p>
            <a:pPr indent="0" lvl="0" marL="0" rtl="0" algn="l">
              <a:spcBef>
                <a:spcPts val="0"/>
              </a:spcBef>
              <a:spcAft>
                <a:spcPts val="0"/>
              </a:spcAft>
              <a:buNone/>
            </a:pPr>
            <a:r>
              <a:rPr lang="en"/>
              <a:t>2025–⁠2172</a:t>
            </a:r>
            <a:endParaRPr/>
          </a:p>
        </p:txBody>
      </p:sp>
      <p:sp>
        <p:nvSpPr>
          <p:cNvPr id="197" name="Google Shape;197;p21"/>
          <p:cNvSpPr txBox="1"/>
          <p:nvPr/>
        </p:nvSpPr>
        <p:spPr>
          <a:xfrm>
            <a:off x="6680950" y="1193900"/>
            <a:ext cx="27636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Assumptions</a:t>
            </a:r>
            <a:r>
              <a:rPr b="1" lang="en" sz="1800">
                <a:solidFill>
                  <a:schemeClr val="dk2"/>
                </a:solidFill>
              </a:rPr>
              <a:t>:</a:t>
            </a:r>
            <a:endParaRPr b="1" sz="1800">
              <a:solidFill>
                <a:schemeClr val="dk2"/>
              </a:solidFill>
            </a:endParaRPr>
          </a:p>
          <a:p>
            <a:pPr indent="0" lvl="0" marL="0" rtl="0" algn="l">
              <a:spcBef>
                <a:spcPts val="0"/>
              </a:spcBef>
              <a:spcAft>
                <a:spcPts val="0"/>
              </a:spcAft>
              <a:buNone/>
            </a:pPr>
            <a:r>
              <a:rPr b="1" lang="en" sz="1800">
                <a:solidFill>
                  <a:schemeClr val="dk2"/>
                </a:solidFill>
              </a:rPr>
              <a:t>Cost of replacement:</a:t>
            </a:r>
            <a:r>
              <a:rPr lang="en" sz="1800">
                <a:solidFill>
                  <a:schemeClr val="dk2"/>
                </a:solidFill>
              </a:rPr>
              <a:t> $16,000</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chemeClr val="dk2"/>
                </a:solidFill>
              </a:rPr>
              <a:t>Annual budget:</a:t>
            </a:r>
            <a:endParaRPr b="1" sz="1800">
              <a:solidFill>
                <a:schemeClr val="dk2"/>
              </a:solidFill>
            </a:endParaRPr>
          </a:p>
          <a:p>
            <a:pPr indent="0" lvl="0" marL="0" rtl="0" algn="l">
              <a:spcBef>
                <a:spcPts val="0"/>
              </a:spcBef>
              <a:spcAft>
                <a:spcPts val="0"/>
              </a:spcAft>
              <a:buNone/>
            </a:pPr>
            <a:r>
              <a:rPr lang="en" sz="1800">
                <a:solidFill>
                  <a:schemeClr val="dk2"/>
                </a:solidFill>
              </a:rPr>
              <a:t> 53 million</a:t>
            </a:r>
            <a:endParaRPr sz="1800">
              <a:solidFill>
                <a:schemeClr val="dk2"/>
              </a:solidFill>
            </a:endParaRPr>
          </a:p>
        </p:txBody>
      </p:sp>
      <p:sp>
        <p:nvSpPr>
          <p:cNvPr id="198" name="Google Shape;198;p21"/>
          <p:cNvSpPr txBox="1"/>
          <p:nvPr>
            <p:ph type="title"/>
          </p:nvPr>
        </p:nvSpPr>
        <p:spPr>
          <a:xfrm>
            <a:off x="200325" y="115325"/>
            <a:ext cx="3161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Partial Service line replacement</a:t>
            </a:r>
            <a:endParaRPr/>
          </a:p>
          <a:p>
            <a:pPr indent="0" lvl="0" marL="0" rtl="0" algn="l">
              <a:spcBef>
                <a:spcPts val="0"/>
              </a:spcBef>
              <a:spcAft>
                <a:spcPts val="0"/>
              </a:spcAft>
              <a:buNone/>
            </a:pPr>
            <a:r>
              <a:rPr lang="en"/>
              <a:t>2025–⁠2165</a:t>
            </a:r>
            <a:endParaRPr/>
          </a:p>
        </p:txBody>
      </p:sp>
      <p:sp>
        <p:nvSpPr>
          <p:cNvPr id="199" name="Google Shape;199;p21"/>
          <p:cNvSpPr txBox="1"/>
          <p:nvPr/>
        </p:nvSpPr>
        <p:spPr>
          <a:xfrm>
            <a:off x="483875" y="4459000"/>
            <a:ext cx="24783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Predicted cost:</a:t>
            </a:r>
            <a:endParaRPr sz="1800">
              <a:solidFill>
                <a:schemeClr val="dk2"/>
              </a:solidFill>
            </a:endParaRPr>
          </a:p>
          <a:p>
            <a:pPr indent="0" lvl="0" marL="0" rtl="0" algn="l">
              <a:spcBef>
                <a:spcPts val="0"/>
              </a:spcBef>
              <a:spcAft>
                <a:spcPts val="0"/>
              </a:spcAft>
              <a:buNone/>
            </a:pPr>
            <a:r>
              <a:rPr lang="en" sz="1800">
                <a:solidFill>
                  <a:schemeClr val="dk2"/>
                </a:solidFill>
              </a:rPr>
              <a:t>$7,789,120,000.00</a:t>
            </a:r>
            <a:endParaRPr sz="1800">
              <a:solidFill>
                <a:schemeClr val="dk2"/>
              </a:solidFill>
            </a:endParaRPr>
          </a:p>
        </p:txBody>
      </p:sp>
      <p:sp>
        <p:nvSpPr>
          <p:cNvPr id="200" name="Google Shape;200;p21"/>
          <p:cNvSpPr txBox="1"/>
          <p:nvPr/>
        </p:nvSpPr>
        <p:spPr>
          <a:xfrm>
            <a:off x="4886700" y="4459000"/>
            <a:ext cx="29337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Predicted cost:</a:t>
            </a:r>
            <a:endParaRPr sz="1800">
              <a:solidFill>
                <a:schemeClr val="dk2"/>
              </a:solidFill>
            </a:endParaRPr>
          </a:p>
          <a:p>
            <a:pPr indent="0" lvl="0" marL="0" rtl="0" algn="l">
              <a:spcBef>
                <a:spcPts val="0"/>
              </a:spcBef>
              <a:spcAft>
                <a:spcPts val="0"/>
              </a:spcAft>
              <a:buNone/>
            </a:pPr>
            <a:r>
              <a:rPr lang="en" sz="1800">
                <a:solidFill>
                  <a:schemeClr val="dk2"/>
                </a:solidFill>
              </a:rPr>
              <a:t>$</a:t>
            </a:r>
            <a:r>
              <a:rPr lang="en" sz="1800">
                <a:solidFill>
                  <a:schemeClr val="dk2"/>
                </a:solidFill>
              </a:rPr>
              <a:t>7,413,016,000.00</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